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8" r:id="rId2"/>
    <p:sldId id="260" r:id="rId3"/>
  </p:sldIdLst>
  <p:sldSz cx="3600450" cy="10080625"/>
  <p:notesSz cx="6858000" cy="9144000"/>
  <p:embeddedFontLst>
    <p:embeddedFont>
      <p:font typeface="Calibri" panose="020F0502020204030204" pitchFamily="34" charset="0"/>
      <p:regular r:id="rId5"/>
      <p:bold r:id="rId6"/>
      <p:italic r:id="rId7"/>
      <p:boldItalic r:id="rId8"/>
    </p:embeddedFont>
    <p:embeddedFont>
      <p:font typeface="Microsoft YaHei" panose="020B0503020204020204" pitchFamily="34" charset="-122"/>
      <p:regular r:id="rId9"/>
      <p:bold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36"/>
    <p:restoredTop sz="94690"/>
  </p:normalViewPr>
  <p:slideViewPr>
    <p:cSldViewPr snapToGrid="0" showGuides="1">
      <p:cViewPr varScale="1">
        <p:scale>
          <a:sx n="75" d="100"/>
          <a:sy n="75" d="100"/>
        </p:scale>
        <p:origin x="4200" y="192"/>
      </p:cViewPr>
      <p:guideLst>
        <p:guide orient="horz" pos="3174"/>
        <p:guide pos="12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24"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520828" y="77623"/>
              <a:ext cx="244251" cy="243471"/>
            </a:xfrm>
            <a:prstGeom prst="ellipse">
              <a:avLst/>
            </a:prstGeom>
            <a:noFill/>
            <a:ln>
              <a:noFill/>
            </a:ln>
          </p:spPr>
        </p:pic>
      </p:grpSp>
      <p:pic>
        <p:nvPicPr>
          <p:cNvPr id="10" name="Picture 17">
            <a:extLst>
              <a:ext uri="{FF2B5EF4-FFF2-40B4-BE49-F238E27FC236}">
                <a16:creationId xmlns:a16="http://schemas.microsoft.com/office/drawing/2014/main" id="{A7770DA1-DA15-934A-49E3-4368352F2BF2}"/>
              </a:ext>
            </a:extLst>
          </p:cNvPr>
          <p:cNvPicPr>
            <a:picLocks noChangeAspect="1"/>
          </p:cNvPicPr>
          <p:nvPr userDrawn="1"/>
        </p:nvPicPr>
        <p:blipFill>
          <a:blip r:embed="rId7"/>
          <a:srcRect b="2718"/>
          <a:stretch>
            <a:fillRect/>
          </a:stretch>
        </p:blipFill>
        <p:spPr>
          <a:xfrm>
            <a:off x="2730885" y="31686"/>
            <a:ext cx="632168" cy="208199"/>
          </a:xfrm>
          <a:custGeom>
            <a:avLst/>
            <a:gdLst>
              <a:gd name="connsiteX0" fmla="*/ 27902 w 1202400"/>
              <a:gd name="connsiteY0" fmla="*/ 0 h 396000"/>
              <a:gd name="connsiteX1" fmla="*/ 1174498 w 1202400"/>
              <a:gd name="connsiteY1" fmla="*/ 0 h 396000"/>
              <a:gd name="connsiteX2" fmla="*/ 1202400 w 1202400"/>
              <a:gd name="connsiteY2" fmla="*/ 27902 h 396000"/>
              <a:gd name="connsiteX3" fmla="*/ 1202400 w 1202400"/>
              <a:gd name="connsiteY3" fmla="*/ 368098 h 396000"/>
              <a:gd name="connsiteX4" fmla="*/ 1174498 w 1202400"/>
              <a:gd name="connsiteY4" fmla="*/ 396000 h 396000"/>
              <a:gd name="connsiteX5" fmla="*/ 27902 w 1202400"/>
              <a:gd name="connsiteY5" fmla="*/ 396000 h 396000"/>
              <a:gd name="connsiteX6" fmla="*/ 0 w 1202400"/>
              <a:gd name="connsiteY6" fmla="*/ 368098 h 396000"/>
              <a:gd name="connsiteX7" fmla="*/ 0 w 1202400"/>
              <a:gd name="connsiteY7" fmla="*/ 27902 h 396000"/>
              <a:gd name="connsiteX8" fmla="*/ 27902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27902" y="0"/>
                </a:moveTo>
                <a:lnTo>
                  <a:pt x="1174498" y="0"/>
                </a:lnTo>
                <a:cubicBezTo>
                  <a:pt x="1189908" y="0"/>
                  <a:pt x="1202400" y="12492"/>
                  <a:pt x="1202400" y="27902"/>
                </a:cubicBezTo>
                <a:lnTo>
                  <a:pt x="1202400" y="368098"/>
                </a:lnTo>
                <a:cubicBezTo>
                  <a:pt x="1202400" y="383508"/>
                  <a:pt x="1189908" y="396000"/>
                  <a:pt x="1174498" y="396000"/>
                </a:cubicBezTo>
                <a:lnTo>
                  <a:pt x="27902" y="396000"/>
                </a:lnTo>
                <a:cubicBezTo>
                  <a:pt x="12492" y="396000"/>
                  <a:pt x="0" y="383508"/>
                  <a:pt x="0" y="368098"/>
                </a:cubicBezTo>
                <a:lnTo>
                  <a:pt x="0" y="27902"/>
                </a:lnTo>
                <a:cubicBezTo>
                  <a:pt x="0" y="12492"/>
                  <a:pt x="12492" y="0"/>
                  <a:pt x="27902" y="0"/>
                </a:cubicBezTo>
                <a:close/>
              </a:path>
            </a:pathLst>
          </a:custGeom>
        </p:spPr>
      </p:pic>
      <p:pic>
        <p:nvPicPr>
          <p:cNvPr id="11" name="图片 14">
            <a:extLst>
              <a:ext uri="{FF2B5EF4-FFF2-40B4-BE49-F238E27FC236}">
                <a16:creationId xmlns:a16="http://schemas.microsoft.com/office/drawing/2014/main" id="{56EB234F-C46E-A574-17F4-C720249DB607}"/>
              </a:ext>
            </a:extLst>
          </p:cNvPr>
          <p:cNvPicPr>
            <a:picLocks noChangeAspect="1"/>
          </p:cNvPicPr>
          <p:nvPr userDrawn="1"/>
        </p:nvPicPr>
        <p:blipFill>
          <a:blip r:embed="rId8"/>
          <a:stretch>
            <a:fillRect/>
          </a:stretch>
        </p:blipFill>
        <p:spPr>
          <a:xfrm>
            <a:off x="871479" y="30649"/>
            <a:ext cx="631440" cy="208343"/>
          </a:xfrm>
          <a:prstGeom prst="rect">
            <a:avLst/>
          </a:prstGeom>
        </p:spPr>
      </p:pic>
      <p:grpSp>
        <p:nvGrpSpPr>
          <p:cNvPr id="12" name="Group 11">
            <a:extLst>
              <a:ext uri="{FF2B5EF4-FFF2-40B4-BE49-F238E27FC236}">
                <a16:creationId xmlns:a16="http://schemas.microsoft.com/office/drawing/2014/main" id="{24BACD24-F1E2-2506-3E53-04B3E2B6D354}"/>
              </a:ext>
            </a:extLst>
          </p:cNvPr>
          <p:cNvGrpSpPr/>
          <p:nvPr userDrawn="1"/>
        </p:nvGrpSpPr>
        <p:grpSpPr>
          <a:xfrm>
            <a:off x="1531428" y="30649"/>
            <a:ext cx="537594" cy="208343"/>
            <a:chOff x="2561030" y="9647587"/>
            <a:chExt cx="892417" cy="316706"/>
          </a:xfrm>
        </p:grpSpPr>
        <p:sp>
          <p:nvSpPr>
            <p:cNvPr id="13" name="Rounded Rectangle 12">
              <a:extLst>
                <a:ext uri="{FF2B5EF4-FFF2-40B4-BE49-F238E27FC236}">
                  <a16:creationId xmlns:a16="http://schemas.microsoft.com/office/drawing/2014/main" id="{FC0F79B5-2235-0153-947E-56F155602033}"/>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0F99401-8DBA-AAE8-F616-EAA2AF3F25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85351" y="9662179"/>
              <a:ext cx="849301" cy="291816"/>
            </a:xfrm>
            <a:prstGeom prst="rect">
              <a:avLst/>
            </a:prstGeom>
          </p:spPr>
        </p:pic>
      </p:grpSp>
      <p:grpSp>
        <p:nvGrpSpPr>
          <p:cNvPr id="17" name="Group 16">
            <a:extLst>
              <a:ext uri="{FF2B5EF4-FFF2-40B4-BE49-F238E27FC236}">
                <a16:creationId xmlns:a16="http://schemas.microsoft.com/office/drawing/2014/main" id="{E46078F8-FEC6-57A6-C73E-84A31482A9D0}"/>
              </a:ext>
            </a:extLst>
          </p:cNvPr>
          <p:cNvGrpSpPr/>
          <p:nvPr userDrawn="1"/>
        </p:nvGrpSpPr>
        <p:grpSpPr>
          <a:xfrm>
            <a:off x="2097531" y="24368"/>
            <a:ext cx="579872" cy="220903"/>
            <a:chOff x="3693825" y="827463"/>
            <a:chExt cx="579872" cy="220903"/>
          </a:xfrm>
        </p:grpSpPr>
        <p:sp>
          <p:nvSpPr>
            <p:cNvPr id="16" name="Rounded Rectangle 15">
              <a:extLst>
                <a:ext uri="{FF2B5EF4-FFF2-40B4-BE49-F238E27FC236}">
                  <a16:creationId xmlns:a16="http://schemas.microsoft.com/office/drawing/2014/main" id="{C55A31AF-5240-E561-92A6-4FBC37E7A4DD}"/>
                </a:ext>
              </a:extLst>
            </p:cNvPr>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86A74705-9136-42EF-0EF7-1BDCBCDD0B9E}"/>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693825" y="827463"/>
              <a:ext cx="579872" cy="220903"/>
            </a:xfrm>
            <a:prstGeom prst="rect">
              <a:avLst/>
            </a:prstGeom>
          </p:spPr>
        </p:pic>
      </p:grpSp>
      <p:pic>
        <p:nvPicPr>
          <p:cNvPr id="18" name="Picture 17">
            <a:extLst>
              <a:ext uri="{FF2B5EF4-FFF2-40B4-BE49-F238E27FC236}">
                <a16:creationId xmlns:a16="http://schemas.microsoft.com/office/drawing/2014/main" id="{938F8410-D917-3B20-24D5-0D9780BC3DAE}"/>
              </a:ext>
            </a:extLst>
          </p:cNvPr>
          <p:cNvPicPr>
            <a:picLocks noChangeAspect="1"/>
          </p:cNvPicPr>
          <p:nvPr userDrawn="1"/>
        </p:nvPicPr>
        <p:blipFill>
          <a:blip r:embed="rId7"/>
          <a:srcRect b="2718"/>
          <a:stretch>
            <a:fillRect/>
          </a:stretch>
        </p:blipFill>
        <p:spPr>
          <a:xfrm>
            <a:off x="2813806" y="9781394"/>
            <a:ext cx="767301" cy="252704"/>
          </a:xfrm>
          <a:custGeom>
            <a:avLst/>
            <a:gdLst>
              <a:gd name="connsiteX0" fmla="*/ 27902 w 1202400"/>
              <a:gd name="connsiteY0" fmla="*/ 0 h 396000"/>
              <a:gd name="connsiteX1" fmla="*/ 1174498 w 1202400"/>
              <a:gd name="connsiteY1" fmla="*/ 0 h 396000"/>
              <a:gd name="connsiteX2" fmla="*/ 1202400 w 1202400"/>
              <a:gd name="connsiteY2" fmla="*/ 27902 h 396000"/>
              <a:gd name="connsiteX3" fmla="*/ 1202400 w 1202400"/>
              <a:gd name="connsiteY3" fmla="*/ 368098 h 396000"/>
              <a:gd name="connsiteX4" fmla="*/ 1174498 w 1202400"/>
              <a:gd name="connsiteY4" fmla="*/ 396000 h 396000"/>
              <a:gd name="connsiteX5" fmla="*/ 27902 w 1202400"/>
              <a:gd name="connsiteY5" fmla="*/ 396000 h 396000"/>
              <a:gd name="connsiteX6" fmla="*/ 0 w 1202400"/>
              <a:gd name="connsiteY6" fmla="*/ 368098 h 396000"/>
              <a:gd name="connsiteX7" fmla="*/ 0 w 1202400"/>
              <a:gd name="connsiteY7" fmla="*/ 27902 h 396000"/>
              <a:gd name="connsiteX8" fmla="*/ 27902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27902" y="0"/>
                </a:moveTo>
                <a:lnTo>
                  <a:pt x="1174498" y="0"/>
                </a:lnTo>
                <a:cubicBezTo>
                  <a:pt x="1189908" y="0"/>
                  <a:pt x="1202400" y="12492"/>
                  <a:pt x="1202400" y="27902"/>
                </a:cubicBezTo>
                <a:lnTo>
                  <a:pt x="1202400" y="368098"/>
                </a:lnTo>
                <a:cubicBezTo>
                  <a:pt x="1202400" y="383508"/>
                  <a:pt x="1189908" y="396000"/>
                  <a:pt x="1174498" y="396000"/>
                </a:cubicBezTo>
                <a:lnTo>
                  <a:pt x="27902" y="396000"/>
                </a:lnTo>
                <a:cubicBezTo>
                  <a:pt x="12492" y="396000"/>
                  <a:pt x="0" y="383508"/>
                  <a:pt x="0" y="368098"/>
                </a:cubicBezTo>
                <a:lnTo>
                  <a:pt x="0" y="27902"/>
                </a:lnTo>
                <a:cubicBezTo>
                  <a:pt x="0" y="12492"/>
                  <a:pt x="12492" y="0"/>
                  <a:pt x="27902" y="0"/>
                </a:cubicBezTo>
                <a:close/>
              </a:path>
            </a:pathLst>
          </a:custGeom>
        </p:spPr>
      </p:pic>
      <p:pic>
        <p:nvPicPr>
          <p:cNvPr id="19" name="图片 14">
            <a:extLst>
              <a:ext uri="{FF2B5EF4-FFF2-40B4-BE49-F238E27FC236}">
                <a16:creationId xmlns:a16="http://schemas.microsoft.com/office/drawing/2014/main" id="{35C36A5A-CAA3-F259-016D-9ACBB6F3BD61}"/>
              </a:ext>
            </a:extLst>
          </p:cNvPr>
          <p:cNvPicPr>
            <a:picLocks noChangeAspect="1"/>
          </p:cNvPicPr>
          <p:nvPr userDrawn="1"/>
        </p:nvPicPr>
        <p:blipFill>
          <a:blip r:embed="rId8"/>
          <a:stretch>
            <a:fillRect/>
          </a:stretch>
        </p:blipFill>
        <p:spPr>
          <a:xfrm>
            <a:off x="540006" y="9777691"/>
            <a:ext cx="766418" cy="252879"/>
          </a:xfrm>
          <a:prstGeom prst="rect">
            <a:avLst/>
          </a:prstGeom>
        </p:spPr>
      </p:pic>
      <p:grpSp>
        <p:nvGrpSpPr>
          <p:cNvPr id="20" name="Group 19">
            <a:extLst>
              <a:ext uri="{FF2B5EF4-FFF2-40B4-BE49-F238E27FC236}">
                <a16:creationId xmlns:a16="http://schemas.microsoft.com/office/drawing/2014/main" id="{ABA3154E-D44C-D933-3A6C-D1AB6C2D037C}"/>
              </a:ext>
            </a:extLst>
          </p:cNvPr>
          <p:cNvGrpSpPr/>
          <p:nvPr userDrawn="1"/>
        </p:nvGrpSpPr>
        <p:grpSpPr>
          <a:xfrm>
            <a:off x="1406582" y="9781219"/>
            <a:ext cx="610648" cy="252879"/>
            <a:chOff x="2561030" y="9647587"/>
            <a:chExt cx="892417" cy="316706"/>
          </a:xfrm>
        </p:grpSpPr>
        <p:sp>
          <p:nvSpPr>
            <p:cNvPr id="21" name="Rounded Rectangle 20">
              <a:extLst>
                <a:ext uri="{FF2B5EF4-FFF2-40B4-BE49-F238E27FC236}">
                  <a16:creationId xmlns:a16="http://schemas.microsoft.com/office/drawing/2014/main" id="{16914389-CA6B-B726-1374-C90C6A089ECF}"/>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DE5F3054-BBA1-DF8B-9833-86DA5524E6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85351" y="9662179"/>
              <a:ext cx="849301" cy="291816"/>
            </a:xfrm>
            <a:prstGeom prst="rect">
              <a:avLst/>
            </a:prstGeom>
          </p:spPr>
        </p:pic>
      </p:grpSp>
      <p:grpSp>
        <p:nvGrpSpPr>
          <p:cNvPr id="23" name="Group 22">
            <a:extLst>
              <a:ext uri="{FF2B5EF4-FFF2-40B4-BE49-F238E27FC236}">
                <a16:creationId xmlns:a16="http://schemas.microsoft.com/office/drawing/2014/main" id="{F2E96841-593F-E41F-7206-9C8E67BEB366}"/>
              </a:ext>
            </a:extLst>
          </p:cNvPr>
          <p:cNvGrpSpPr/>
          <p:nvPr userDrawn="1"/>
        </p:nvGrpSpPr>
        <p:grpSpPr>
          <a:xfrm>
            <a:off x="2057700" y="9770127"/>
            <a:ext cx="658671" cy="268124"/>
            <a:chOff x="3693825" y="827463"/>
            <a:chExt cx="579872" cy="220903"/>
          </a:xfrm>
        </p:grpSpPr>
        <p:sp>
          <p:nvSpPr>
            <p:cNvPr id="24" name="Rounded Rectangle 23">
              <a:extLst>
                <a:ext uri="{FF2B5EF4-FFF2-40B4-BE49-F238E27FC236}">
                  <a16:creationId xmlns:a16="http://schemas.microsoft.com/office/drawing/2014/main" id="{D33E392F-BE93-5A1A-C430-2B19CA93CF10}"/>
                </a:ext>
              </a:extLst>
            </p:cNvPr>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DEF477DE-BD5E-8BE7-B888-5393CC524D27}"/>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693825" y="827463"/>
              <a:ext cx="579872" cy="220903"/>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6.png"/><Relationship Id="rId18" Type="http://schemas.openxmlformats.org/officeDocument/2006/relationships/image" Target="../media/image20.png"/><Relationship Id="rId3" Type="http://schemas.openxmlformats.org/officeDocument/2006/relationships/tags" Target="../tags/tag3.xml"/><Relationship Id="rId7" Type="http://schemas.openxmlformats.org/officeDocument/2006/relationships/notesSlide" Target="../notesSlides/notesSlide1.xml"/><Relationship Id="rId12" Type="http://schemas.openxmlformats.org/officeDocument/2006/relationships/image" Target="../media/image15.jpeg"/><Relationship Id="rId17" Type="http://schemas.openxmlformats.org/officeDocument/2006/relationships/image" Target="../media/image19.png"/><Relationship Id="rId2" Type="http://schemas.openxmlformats.org/officeDocument/2006/relationships/tags" Target="../tags/tag2.xml"/><Relationship Id="rId16" Type="http://schemas.microsoft.com/office/2007/relationships/hdphoto" Target="../media/hdphoto1.wdp"/><Relationship Id="rId1" Type="http://schemas.openxmlformats.org/officeDocument/2006/relationships/tags" Target="../tags/tag1.xml"/><Relationship Id="rId6" Type="http://schemas.openxmlformats.org/officeDocument/2006/relationships/slideLayout" Target="../slideLayouts/slideLayout1.xml"/><Relationship Id="rId11" Type="http://schemas.openxmlformats.org/officeDocument/2006/relationships/image" Target="../media/image14.jpeg"/><Relationship Id="rId5" Type="http://schemas.openxmlformats.org/officeDocument/2006/relationships/tags" Target="../tags/tag5.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1.png"/><Relationship Id="rId4" Type="http://schemas.openxmlformats.org/officeDocument/2006/relationships/tags" Target="../tags/tag4.xml"/><Relationship Id="rId9" Type="http://schemas.openxmlformats.org/officeDocument/2006/relationships/image" Target="../media/image12.png"/><Relationship Id="rId1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18" Type="http://schemas.openxmlformats.org/officeDocument/2006/relationships/image" Target="../media/image15.jpeg"/><Relationship Id="rId3" Type="http://schemas.openxmlformats.org/officeDocument/2006/relationships/tags" Target="../tags/tag8.xml"/><Relationship Id="rId7" Type="http://schemas.openxmlformats.org/officeDocument/2006/relationships/image" Target="../media/image22.png"/><Relationship Id="rId12" Type="http://schemas.microsoft.com/office/2007/relationships/hdphoto" Target="../media/hdphoto1.wdp"/><Relationship Id="rId17" Type="http://schemas.openxmlformats.org/officeDocument/2006/relationships/image" Target="../media/image14.jpeg"/><Relationship Id="rId2" Type="http://schemas.openxmlformats.org/officeDocument/2006/relationships/tags" Target="../tags/tag7.xml"/><Relationship Id="rId16" Type="http://schemas.openxmlformats.org/officeDocument/2006/relationships/image" Target="../media/image5.png"/><Relationship Id="rId1" Type="http://schemas.openxmlformats.org/officeDocument/2006/relationships/tags" Target="../tags/tag6.xml"/><Relationship Id="rId6" Type="http://schemas.openxmlformats.org/officeDocument/2006/relationships/notesSlide" Target="../notesSlides/notesSlide2.xml"/><Relationship Id="rId11" Type="http://schemas.openxmlformats.org/officeDocument/2006/relationships/image" Target="../media/image18.png"/><Relationship Id="rId5" Type="http://schemas.openxmlformats.org/officeDocument/2006/relationships/slideLayout" Target="../slideLayouts/slideLayout1.xml"/><Relationship Id="rId1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tags" Target="../tags/tag9.xml"/><Relationship Id="rId9" Type="http://schemas.openxmlformats.org/officeDocument/2006/relationships/image" Target="../media/image13.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3" name="Rounded Rectangle 12">
            <a:extLst>
              <a:ext uri="{FF2B5EF4-FFF2-40B4-BE49-F238E27FC236}">
                <a16:creationId xmlns:a16="http://schemas.microsoft.com/office/drawing/2014/main" id="{842DB3DB-0FEA-8014-E0B2-F48E1FC47870}"/>
              </a:ext>
            </a:extLst>
          </p:cNvPr>
          <p:cNvSpPr/>
          <p:nvPr/>
        </p:nvSpPr>
        <p:spPr>
          <a:xfrm>
            <a:off x="2825750" y="9799280"/>
            <a:ext cx="730250" cy="21149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DC9F14E0-1F72-FB16-CFB6-96FAF1E9C70F}"/>
              </a:ext>
            </a:extLst>
          </p:cNvPr>
          <p:cNvSpPr/>
          <p:nvPr/>
        </p:nvSpPr>
        <p:spPr>
          <a:xfrm>
            <a:off x="2744470" y="58212"/>
            <a:ext cx="594153" cy="15451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Google Shape;143;p25">
            <a:extLst>
              <a:ext uri="{FF2B5EF4-FFF2-40B4-BE49-F238E27FC236}">
                <a16:creationId xmlns:a16="http://schemas.microsoft.com/office/drawing/2014/main" id="{AFBB5EF6-D76D-43BA-7C09-89E0A5A311C4}"/>
              </a:ext>
            </a:extLst>
          </p:cNvPr>
          <p:cNvSpPr/>
          <p:nvPr/>
        </p:nvSpPr>
        <p:spPr>
          <a:xfrm>
            <a:off x="530865" y="6369516"/>
            <a:ext cx="2370911" cy="457409"/>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6" name="Google Shape;133;p25">
            <a:extLst>
              <a:ext uri="{FF2B5EF4-FFF2-40B4-BE49-F238E27FC236}">
                <a16:creationId xmlns:a16="http://schemas.microsoft.com/office/drawing/2014/main" id="{A69B5A93-F3EC-B1A0-8B7A-97B8CCBF4FD7}"/>
              </a:ext>
            </a:extLst>
          </p:cNvPr>
          <p:cNvSpPr/>
          <p:nvPr/>
        </p:nvSpPr>
        <p:spPr>
          <a:xfrm>
            <a:off x="40762" y="1042827"/>
            <a:ext cx="3678046" cy="354965"/>
          </a:xfrm>
          <a:prstGeom prst="rect">
            <a:avLst/>
          </a:prstGeom>
          <a:noFill/>
          <a:ln>
            <a:noFill/>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b="1" dirty="0">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sym typeface="Calibri" panose="020F0502020204030204"/>
              </a:rPr>
              <a:t>RNA regulation and male reproductive development</a:t>
            </a:r>
          </a:p>
        </p:txBody>
      </p:sp>
      <p:sp>
        <p:nvSpPr>
          <p:cNvPr id="27" name="Google Shape;138;p25">
            <a:extLst>
              <a:ext uri="{FF2B5EF4-FFF2-40B4-BE49-F238E27FC236}">
                <a16:creationId xmlns:a16="http://schemas.microsoft.com/office/drawing/2014/main" id="{22F2DB2D-C5AD-EE1D-384D-5A2CD4A00988}"/>
              </a:ext>
            </a:extLst>
          </p:cNvPr>
          <p:cNvSpPr txBox="1"/>
          <p:nvPr/>
        </p:nvSpPr>
        <p:spPr>
          <a:xfrm>
            <a:off x="1609460" y="1751189"/>
            <a:ext cx="2028561" cy="641343"/>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sz="800" b="1" dirty="0">
                <a:solidFill>
                  <a:schemeClr val="bg1"/>
                </a:solidFill>
                <a:latin typeface="Times New Roman" panose="02020603050405020304" pitchFamily="18" charset="0"/>
                <a:cs typeface="Times New Roman" panose="02020603050405020304" pitchFamily="18" charset="0"/>
              </a:rPr>
              <a:t>Time：202</a:t>
            </a:r>
            <a:r>
              <a:rPr lang="en-US" altLang="zh-CN" sz="800" b="1" dirty="0">
                <a:solidFill>
                  <a:schemeClr val="bg1"/>
                </a:solidFill>
                <a:latin typeface="Times New Roman" panose="02020603050405020304" pitchFamily="18" charset="0"/>
                <a:cs typeface="Times New Roman" panose="02020603050405020304" pitchFamily="18" charset="0"/>
              </a:rPr>
              <a:t>4</a:t>
            </a:r>
            <a:r>
              <a:rPr lang="zh-CN" sz="800" b="1" dirty="0">
                <a:solidFill>
                  <a:schemeClr val="bg1"/>
                </a:solidFill>
                <a:latin typeface="Times New Roman" panose="02020603050405020304" pitchFamily="18" charset="0"/>
                <a:cs typeface="Times New Roman" panose="02020603050405020304" pitchFamily="18" charset="0"/>
              </a:rPr>
              <a:t>-</a:t>
            </a:r>
            <a:r>
              <a:rPr lang="en-US" altLang="zh-CN" sz="800" b="1" dirty="0">
                <a:solidFill>
                  <a:schemeClr val="bg1"/>
                </a:solidFill>
                <a:latin typeface="Times New Roman" panose="02020603050405020304" pitchFamily="18" charset="0"/>
                <a:cs typeface="Times New Roman" panose="02020603050405020304" pitchFamily="18" charset="0"/>
              </a:rPr>
              <a:t>01-10</a:t>
            </a:r>
            <a:r>
              <a:rPr lang="zh-CN" sz="800" b="1" dirty="0">
                <a:solidFill>
                  <a:schemeClr val="bg1"/>
                </a:solidFill>
                <a:latin typeface="Times New Roman" panose="02020603050405020304" pitchFamily="18" charset="0"/>
                <a:cs typeface="Times New Roman" panose="02020603050405020304" pitchFamily="18" charset="0"/>
              </a:rPr>
              <a:t> </a:t>
            </a:r>
            <a:r>
              <a:rPr lang="en-US" altLang="zh-CN" sz="800" b="1" dirty="0">
                <a:solidFill>
                  <a:schemeClr val="bg1"/>
                </a:solidFill>
                <a:latin typeface="Times New Roman" panose="02020603050405020304" pitchFamily="18" charset="0"/>
                <a:cs typeface="Times New Roman" panose="02020603050405020304" pitchFamily="18" charset="0"/>
              </a:rPr>
              <a:t>14</a:t>
            </a:r>
            <a:r>
              <a:rPr lang="zh-CN" sz="800" b="1" dirty="0">
                <a:solidFill>
                  <a:schemeClr val="bg1"/>
                </a:solidFill>
                <a:latin typeface="Times New Roman" panose="02020603050405020304" pitchFamily="18" charset="0"/>
                <a:cs typeface="Times New Roman" panose="02020603050405020304" pitchFamily="18" charset="0"/>
              </a:rPr>
              <a:t>:</a:t>
            </a:r>
            <a:r>
              <a:rPr lang="en-US" altLang="zh-CN" sz="800" b="1" dirty="0">
                <a:solidFill>
                  <a:schemeClr val="bg1"/>
                </a:solidFill>
                <a:latin typeface="Times New Roman" panose="02020603050405020304" pitchFamily="18" charset="0"/>
                <a:cs typeface="Times New Roman" panose="02020603050405020304" pitchFamily="18" charset="0"/>
              </a:rPr>
              <a:t>30-16:30PM</a:t>
            </a:r>
            <a:r>
              <a:rPr lang="zh-CN" sz="800" b="1" dirty="0">
                <a:solidFill>
                  <a:schemeClr val="bg1"/>
                </a:solidFill>
                <a:latin typeface="Times New Roman" panose="02020603050405020304" pitchFamily="18" charset="0"/>
                <a:cs typeface="Times New Roman" panose="02020603050405020304" pitchFamily="18" charset="0"/>
              </a:rPr>
              <a:t>    </a:t>
            </a:r>
            <a:endParaRPr lang="en-GB" altLang="zh-CN" sz="8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50000"/>
              </a:lnSpc>
              <a:spcBef>
                <a:spcPts val="0"/>
              </a:spcBef>
              <a:spcAft>
                <a:spcPts val="0"/>
              </a:spcAft>
              <a:buNone/>
            </a:pPr>
            <a:r>
              <a:rPr lang="zh-CN" sz="800" b="1" dirty="0">
                <a:solidFill>
                  <a:schemeClr val="bg1"/>
                </a:solidFill>
                <a:latin typeface="Times New Roman" panose="02020603050405020304" pitchFamily="18" charset="0"/>
                <a:cs typeface="Times New Roman" panose="02020603050405020304" pitchFamily="18" charset="0"/>
              </a:rPr>
              <a:t>Meeting ID:</a:t>
            </a:r>
            <a:r>
              <a:rPr 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US" alt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771-988-232</a:t>
            </a:r>
          </a:p>
          <a:p>
            <a:pPr marL="0" marR="0" lvl="0" indent="0" algn="l" rtl="0">
              <a:lnSpc>
                <a:spcPct val="150000"/>
              </a:lnSpc>
              <a:spcBef>
                <a:spcPts val="0"/>
              </a:spcBef>
              <a:spcAft>
                <a:spcPts val="0"/>
              </a:spcAft>
              <a:buNone/>
            </a:pPr>
            <a:r>
              <a:rPr lang="en-GB" alt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Bilibili</a:t>
            </a:r>
            <a:r>
              <a:rPr lang="zh-CN" altLang="en-US"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 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8" name="Google Shape;142;p25">
            <a:extLst>
              <a:ext uri="{FF2B5EF4-FFF2-40B4-BE49-F238E27FC236}">
                <a16:creationId xmlns:a16="http://schemas.microsoft.com/office/drawing/2014/main" id="{C4A61CC4-2F8A-6405-80DA-90BCFE29E04B}"/>
              </a:ext>
            </a:extLst>
          </p:cNvPr>
          <p:cNvSpPr/>
          <p:nvPr/>
        </p:nvSpPr>
        <p:spPr>
          <a:xfrm>
            <a:off x="-73340" y="3219069"/>
            <a:ext cx="2039814" cy="608068"/>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Mofang Liu </a:t>
            </a:r>
          </a:p>
          <a:p>
            <a:pPr marL="0" marR="0" lvl="0" indent="0" algn="ctr" rtl="0">
              <a:spcBef>
                <a:spcPts val="0"/>
              </a:spcBef>
              <a:spcAft>
                <a:spcPts val="0"/>
              </a:spcAft>
              <a:buNone/>
            </a:pPr>
            <a:r>
              <a:rPr lang="en-US" altLang="zh-CN" sz="1000" b="1" dirty="0">
                <a:solidFill>
                  <a:schemeClr val="lt1"/>
                </a:solidFill>
                <a:effectLst>
                  <a:outerShdw blurRad="373812" dist="38100" algn="l" rotWithShape="0">
                    <a:prstClr val="black"/>
                  </a:outerShdw>
                </a:effectLst>
                <a:latin typeface="Calibri" panose="020F0502020204030204"/>
                <a:cs typeface="Calibri" panose="020F0502020204030204"/>
              </a:rPr>
              <a:t>Center for Excellence in Molecular Cell Science, CAS</a:t>
            </a:r>
            <a:endParaRPr lang="en-US" sz="1000" b="1" dirty="0">
              <a:solidFill>
                <a:schemeClr val="lt1"/>
              </a:solidFill>
              <a:effectLst>
                <a:outerShdw blurRad="38100" dist="38100" dir="2700000" algn="tl">
                  <a:srgbClr val="000000">
                    <a:alpha val="43137"/>
                  </a:srgbClr>
                </a:outerShdw>
              </a:effectLst>
              <a:latin typeface="+mj-lt"/>
              <a:cs typeface="Times New Roman" panose="02020603050405020304" pitchFamily="18" charset="0"/>
            </a:endParaRPr>
          </a:p>
        </p:txBody>
      </p:sp>
      <p:pic>
        <p:nvPicPr>
          <p:cNvPr id="29" name="Google Shape;139;p25">
            <a:extLst>
              <a:ext uri="{FF2B5EF4-FFF2-40B4-BE49-F238E27FC236}">
                <a16:creationId xmlns:a16="http://schemas.microsoft.com/office/drawing/2014/main" id="{010CA924-1FCD-54A8-1DF5-E167B0454748}"/>
              </a:ext>
            </a:extLst>
          </p:cNvPr>
          <p:cNvPicPr preferRelativeResize="0">
            <a:picLocks noChangeAspect="1"/>
          </p:cNvPicPr>
          <p:nvPr/>
        </p:nvPicPr>
        <p:blipFill rotWithShape="1">
          <a:blip r:embed="rId8"/>
          <a:srcRect/>
          <a:stretch>
            <a:fillRect/>
          </a:stretch>
        </p:blipFill>
        <p:spPr>
          <a:xfrm>
            <a:off x="1240364" y="9325880"/>
            <a:ext cx="342637" cy="341543"/>
          </a:xfrm>
          <a:prstGeom prst="ellipse">
            <a:avLst/>
          </a:prstGeom>
          <a:noFill/>
          <a:ln>
            <a:noFill/>
          </a:ln>
        </p:spPr>
      </p:pic>
      <p:sp>
        <p:nvSpPr>
          <p:cNvPr id="30" name="Google Shape;160;p25">
            <a:extLst>
              <a:ext uri="{FF2B5EF4-FFF2-40B4-BE49-F238E27FC236}">
                <a16:creationId xmlns:a16="http://schemas.microsoft.com/office/drawing/2014/main" id="{D2FD4996-5449-A98B-B386-6446BE2297DB}"/>
              </a:ext>
            </a:extLst>
          </p:cNvPr>
          <p:cNvSpPr txBox="1"/>
          <p:nvPr/>
        </p:nvSpPr>
        <p:spPr>
          <a:xfrm>
            <a:off x="1094211" y="7673955"/>
            <a:ext cx="1245656"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Host: 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Yat-Sen University</a:t>
            </a:r>
            <a:endParaRPr sz="500" i="1" dirty="0">
              <a:solidFill>
                <a:schemeClr val="bg1"/>
              </a:solidFill>
            </a:endParaRPr>
          </a:p>
        </p:txBody>
      </p:sp>
      <p:sp>
        <p:nvSpPr>
          <p:cNvPr id="31" name="Google Shape;159;p25">
            <a:extLst>
              <a:ext uri="{FF2B5EF4-FFF2-40B4-BE49-F238E27FC236}">
                <a16:creationId xmlns:a16="http://schemas.microsoft.com/office/drawing/2014/main" id="{28238A29-3738-0937-FE2F-46E4798D030A}"/>
              </a:ext>
            </a:extLst>
          </p:cNvPr>
          <p:cNvSpPr txBox="1"/>
          <p:nvPr/>
        </p:nvSpPr>
        <p:spPr>
          <a:xfrm>
            <a:off x="-3457" y="8749062"/>
            <a:ext cx="1121410"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Zhichao Miao</a:t>
            </a:r>
          </a:p>
          <a:p>
            <a:pPr marL="0" lvl="0" indent="0" algn="ctr" rtl="0">
              <a:lnSpc>
                <a:spcPct val="115000"/>
              </a:lnSpc>
              <a:spcBef>
                <a:spcPts val="0"/>
              </a:spcBef>
              <a:spcAft>
                <a:spcPts val="0"/>
              </a:spcAft>
              <a:buNone/>
            </a:pPr>
            <a:r>
              <a:rPr lang="en-US" altLang="zh-CN" sz="500" i="1" dirty="0">
                <a:solidFill>
                  <a:schemeClr val="bg1"/>
                </a:solidFill>
                <a:sym typeface="+mn-ea"/>
              </a:rPr>
              <a:t>Guangzhou Laboratory</a:t>
            </a:r>
            <a:endParaRPr lang="en-US" altLang="zh-CN" sz="500" i="1"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sym typeface="+mn-ea"/>
              </a:rPr>
              <a:t>Guangzhou Medical University</a:t>
            </a:r>
            <a:endParaRPr lang="en-US" sz="900" i="1" dirty="0">
              <a:solidFill>
                <a:schemeClr val="bg1"/>
              </a:solidFill>
            </a:endParaRPr>
          </a:p>
        </p:txBody>
      </p:sp>
      <p:grpSp>
        <p:nvGrpSpPr>
          <p:cNvPr id="32" name="Group 31">
            <a:extLst>
              <a:ext uri="{FF2B5EF4-FFF2-40B4-BE49-F238E27FC236}">
                <a16:creationId xmlns:a16="http://schemas.microsoft.com/office/drawing/2014/main" id="{5BD9F886-C165-5A5E-4D5D-9F67928EA7B1}"/>
              </a:ext>
            </a:extLst>
          </p:cNvPr>
          <p:cNvGrpSpPr/>
          <p:nvPr/>
        </p:nvGrpSpPr>
        <p:grpSpPr>
          <a:xfrm>
            <a:off x="1360444" y="8013067"/>
            <a:ext cx="684000" cy="792000"/>
            <a:chOff x="4618962" y="4439067"/>
            <a:chExt cx="684000" cy="792000"/>
          </a:xfrm>
        </p:grpSpPr>
        <p:sp>
          <p:nvSpPr>
            <p:cNvPr id="33" name="Oval 32">
              <a:extLst>
                <a:ext uri="{FF2B5EF4-FFF2-40B4-BE49-F238E27FC236}">
                  <a16:creationId xmlns:a16="http://schemas.microsoft.com/office/drawing/2014/main" id="{8C37E43B-D080-5577-B683-F32271FC1E3E}"/>
                </a:ext>
              </a:extLst>
            </p:cNvPr>
            <p:cNvSpPr/>
            <p:nvPr>
              <p:custDataLst>
                <p:tags r:id="rId4"/>
              </p:custDataLst>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erson wearing glasses and a suit&#10;&#10;Description automatically generated with medium confidence">
              <a:extLst>
                <a:ext uri="{FF2B5EF4-FFF2-40B4-BE49-F238E27FC236}">
                  <a16:creationId xmlns:a16="http://schemas.microsoft.com/office/drawing/2014/main" id="{69172140-F063-DEB0-F8B1-950157881CA4}"/>
                </a:ext>
              </a:extLst>
            </p:cNvPr>
            <p:cNvPicPr>
              <a:picLocks noChangeAspect="1"/>
            </p:cNvPicPr>
            <p:nvPr>
              <p:custDataLst>
                <p:tags r:id="rId5"/>
              </p:custDataLst>
            </p:nvPr>
          </p:nvPicPr>
          <p:blipFill>
            <a:blip r:embed="rId9"/>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35" name="Group 34">
            <a:extLst>
              <a:ext uri="{FF2B5EF4-FFF2-40B4-BE49-F238E27FC236}">
                <a16:creationId xmlns:a16="http://schemas.microsoft.com/office/drawing/2014/main" id="{229EAEA9-D120-BB51-B020-071376DA6F51}"/>
              </a:ext>
            </a:extLst>
          </p:cNvPr>
          <p:cNvGrpSpPr/>
          <p:nvPr/>
        </p:nvGrpSpPr>
        <p:grpSpPr>
          <a:xfrm>
            <a:off x="1322938" y="6872152"/>
            <a:ext cx="684000" cy="792000"/>
            <a:chOff x="4361335" y="5670994"/>
            <a:chExt cx="684000" cy="792000"/>
          </a:xfrm>
        </p:grpSpPr>
        <p:sp>
          <p:nvSpPr>
            <p:cNvPr id="36" name="Oval 127">
              <a:extLst>
                <a:ext uri="{FF2B5EF4-FFF2-40B4-BE49-F238E27FC236}">
                  <a16:creationId xmlns:a16="http://schemas.microsoft.com/office/drawing/2014/main" id="{C4D99676-003E-7E84-0446-C7A608C16538}"/>
                </a:ext>
              </a:extLst>
            </p:cNvPr>
            <p:cNvSpPr/>
            <p:nvPr>
              <p:custDataLst>
                <p:tags r:id="rId2"/>
              </p:custDataLst>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133" descr="A person wearing glasses and a suit&#10;&#10;Description automatically generated with medium confidence">
              <a:extLst>
                <a:ext uri="{FF2B5EF4-FFF2-40B4-BE49-F238E27FC236}">
                  <a16:creationId xmlns:a16="http://schemas.microsoft.com/office/drawing/2014/main" id="{97866131-CFE4-2EB9-B339-9115A1FD7AD0}"/>
                </a:ext>
              </a:extLst>
            </p:cNvPr>
            <p:cNvPicPr>
              <a:picLocks noChangeAspect="1"/>
            </p:cNvPicPr>
            <p:nvPr>
              <p:custDataLst>
                <p:tags r:id="rId3"/>
              </p:custDataLst>
            </p:nvPr>
          </p:nvPicPr>
          <p:blipFill>
            <a:blip r:embed="rId10"/>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pic>
        <p:nvPicPr>
          <p:cNvPr id="40" name="图片 22">
            <a:extLst>
              <a:ext uri="{FF2B5EF4-FFF2-40B4-BE49-F238E27FC236}">
                <a16:creationId xmlns:a16="http://schemas.microsoft.com/office/drawing/2014/main" id="{3D90354D-8F75-569A-553E-1E637FCF4C24}"/>
              </a:ext>
            </a:extLst>
          </p:cNvPr>
          <p:cNvPicPr>
            <a:picLocks noChangeAspect="1"/>
          </p:cNvPicPr>
          <p:nvPr/>
        </p:nvPicPr>
        <p:blipFill rotWithShape="1">
          <a:blip r:embed="rId11">
            <a:extLst>
              <a:ext uri="{28A0092B-C50C-407E-A947-70E740481C1C}">
                <a14:useLocalDpi xmlns:a14="http://schemas.microsoft.com/office/drawing/2010/main" val="0"/>
              </a:ext>
            </a:extLst>
          </a:blip>
          <a:srcRect l="9422" t="8117" r="10100" b="11709"/>
          <a:stretch>
            <a:fillRect/>
          </a:stretch>
        </p:blipFill>
        <p:spPr>
          <a:xfrm>
            <a:off x="1673005" y="9325173"/>
            <a:ext cx="351185" cy="349850"/>
          </a:xfrm>
          <a:prstGeom prst="ellipse">
            <a:avLst/>
          </a:prstGeom>
        </p:spPr>
      </p:pic>
      <p:pic>
        <p:nvPicPr>
          <p:cNvPr id="41" name="Picture 2" descr="中山大学孙逸仙纪念医院深汕中心医院2020年行政后勤岗位招聘启事 第二批">
            <a:extLst>
              <a:ext uri="{FF2B5EF4-FFF2-40B4-BE49-F238E27FC236}">
                <a16:creationId xmlns:a16="http://schemas.microsoft.com/office/drawing/2014/main" id="{15B01A24-D318-EA4E-617A-77ED6577E699}"/>
              </a:ext>
            </a:extLst>
          </p:cNvPr>
          <p:cNvPicPr>
            <a:picLocks noChangeAspect="1" noChangeArrowheads="1"/>
          </p:cNvPicPr>
          <p:nvPr/>
        </p:nvPicPr>
        <p:blipFill>
          <a:blip r:embed="rId12">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2114194" y="9319677"/>
            <a:ext cx="420112" cy="347746"/>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9">
            <a:extLst>
              <a:ext uri="{FF2B5EF4-FFF2-40B4-BE49-F238E27FC236}">
                <a16:creationId xmlns:a16="http://schemas.microsoft.com/office/drawing/2014/main" id="{D3575F2C-5845-90DB-5D5B-0B2396419EE6}"/>
              </a:ext>
            </a:extLst>
          </p:cNvPr>
          <p:cNvPicPr>
            <a:picLocks noChangeAspect="1"/>
          </p:cNvPicPr>
          <p:nvPr/>
        </p:nvPicPr>
        <p:blipFill>
          <a:blip r:embed="rId13"/>
          <a:stretch>
            <a:fillRect/>
          </a:stretch>
        </p:blipFill>
        <p:spPr>
          <a:xfrm>
            <a:off x="160254" y="1733476"/>
            <a:ext cx="1368513" cy="1528198"/>
          </a:xfrm>
          <a:prstGeom prst="rect">
            <a:avLst/>
          </a:prstGeom>
        </p:spPr>
      </p:pic>
      <p:grpSp>
        <p:nvGrpSpPr>
          <p:cNvPr id="46" name="Group 128">
            <a:extLst>
              <a:ext uri="{FF2B5EF4-FFF2-40B4-BE49-F238E27FC236}">
                <a16:creationId xmlns:a16="http://schemas.microsoft.com/office/drawing/2014/main" id="{9B85A32E-31CA-F2F6-A185-6C7D53450FF1}"/>
              </a:ext>
            </a:extLst>
          </p:cNvPr>
          <p:cNvGrpSpPr/>
          <p:nvPr/>
        </p:nvGrpSpPr>
        <p:grpSpPr>
          <a:xfrm>
            <a:off x="288760" y="8013450"/>
            <a:ext cx="684000" cy="792000"/>
            <a:chOff x="5395351" y="6878204"/>
            <a:chExt cx="684000" cy="792000"/>
          </a:xfrm>
        </p:grpSpPr>
        <p:sp>
          <p:nvSpPr>
            <p:cNvPr id="47" name="Oval 29">
              <a:extLst>
                <a:ext uri="{FF2B5EF4-FFF2-40B4-BE49-F238E27FC236}">
                  <a16:creationId xmlns:a16="http://schemas.microsoft.com/office/drawing/2014/main" id="{E45313E2-00BD-E86D-8207-29533A74E850}"/>
                </a:ext>
              </a:extLst>
            </p:cNvPr>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59" descr="A picture containing person, suit, person, posing&#10;&#10;Description automatically generated">
              <a:extLst>
                <a:ext uri="{FF2B5EF4-FFF2-40B4-BE49-F238E27FC236}">
                  <a16:creationId xmlns:a16="http://schemas.microsoft.com/office/drawing/2014/main" id="{41CA0E3D-F942-4978-4E96-FB63FD1F549B}"/>
                </a:ext>
              </a:extLst>
            </p:cNvPr>
            <p:cNvPicPr>
              <a:picLocks noChangeAspect="1"/>
            </p:cNvPicPr>
            <p:nvPr/>
          </p:nvPicPr>
          <p:blipFill>
            <a:blip r:embed="rId14">
              <a:clrChange>
                <a:clrFrom>
                  <a:srgbClr val="DB957C">
                    <a:alpha val="100000"/>
                  </a:srgbClr>
                </a:clrFrom>
                <a:clrTo>
                  <a:srgbClr val="DB957C">
                    <a:alpha val="100000"/>
                    <a:alpha val="0"/>
                  </a:srgbClr>
                </a:clrTo>
              </a:clrChange>
            </a:blip>
            <a:srcRect l="933" r="5968" b="9091"/>
            <a:stretch>
              <a:fillRect/>
            </a:stretch>
          </p:blipFill>
          <p:spPr>
            <a:xfrm>
              <a:off x="5431351" y="6914204"/>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grpSp>
        <p:nvGrpSpPr>
          <p:cNvPr id="49" name="组合 52">
            <a:extLst>
              <a:ext uri="{FF2B5EF4-FFF2-40B4-BE49-F238E27FC236}">
                <a16:creationId xmlns:a16="http://schemas.microsoft.com/office/drawing/2014/main" id="{DB5D6645-4311-FC0A-B02A-FC42B6143493}"/>
              </a:ext>
            </a:extLst>
          </p:cNvPr>
          <p:cNvGrpSpPr/>
          <p:nvPr/>
        </p:nvGrpSpPr>
        <p:grpSpPr>
          <a:xfrm>
            <a:off x="2511748" y="8008679"/>
            <a:ext cx="691745" cy="800775"/>
            <a:chOff x="2667925" y="7641090"/>
            <a:chExt cx="691745" cy="800775"/>
          </a:xfrm>
        </p:grpSpPr>
        <p:sp>
          <p:nvSpPr>
            <p:cNvPr id="50" name="Oval 62">
              <a:extLst>
                <a:ext uri="{FF2B5EF4-FFF2-40B4-BE49-F238E27FC236}">
                  <a16:creationId xmlns:a16="http://schemas.microsoft.com/office/drawing/2014/main" id="{08A920D2-EC5D-73E7-6EB4-D126092B15F0}"/>
                </a:ext>
              </a:extLst>
            </p:cNvPr>
            <p:cNvSpPr/>
            <p:nvPr>
              <p:custDataLst>
                <p:tags r:id="rId1"/>
              </p:custDataLst>
            </p:nvPr>
          </p:nvSpPr>
          <p:spPr>
            <a:xfrm>
              <a:off x="2667925" y="7649865"/>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图片 54">
              <a:extLst>
                <a:ext uri="{FF2B5EF4-FFF2-40B4-BE49-F238E27FC236}">
                  <a16:creationId xmlns:a16="http://schemas.microsoft.com/office/drawing/2014/main" id="{B2028E21-23BB-FB88-552A-CC22CB99E454}"/>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9971" b="98699" l="5106" r="89981">
                          <a14:foregroundMark x1="20231" y1="77746" x2="5106" y2="98699"/>
                        </a14:backgroundRemoval>
                      </a14:imgEffect>
                    </a14:imgLayer>
                  </a14:imgProps>
                </a:ext>
              </a:extLst>
            </a:blip>
            <a:srcRect l="4437" r="4397"/>
            <a:stretch/>
          </p:blipFill>
          <p:spPr>
            <a:xfrm>
              <a:off x="2675670" y="7641090"/>
              <a:ext cx="684000" cy="750279"/>
            </a:xfrm>
            <a:prstGeom prst="ellipse">
              <a:avLst/>
            </a:prstGeom>
          </p:spPr>
        </p:pic>
      </p:grpSp>
      <p:sp>
        <p:nvSpPr>
          <p:cNvPr id="52" name="文本框 21">
            <a:extLst>
              <a:ext uri="{FF2B5EF4-FFF2-40B4-BE49-F238E27FC236}">
                <a16:creationId xmlns:a16="http://schemas.microsoft.com/office/drawing/2014/main" id="{B01E2F9E-93C2-B985-78CB-489448822E68}"/>
              </a:ext>
            </a:extLst>
          </p:cNvPr>
          <p:cNvSpPr txBox="1"/>
          <p:nvPr/>
        </p:nvSpPr>
        <p:spPr>
          <a:xfrm>
            <a:off x="-31156" y="3902023"/>
            <a:ext cx="3678046" cy="2723823"/>
          </a:xfrm>
          <a:prstGeom prst="rect">
            <a:avLst/>
          </a:prstGeom>
          <a:noFill/>
        </p:spPr>
        <p:txBody>
          <a:bodyPr wrap="square" rtlCol="0">
            <a:spAutoFit/>
          </a:bodyPr>
          <a:lstStyle/>
          <a:p>
            <a:pPr algn="l"/>
            <a:r>
              <a:rPr lang="en-GB" altLang="zh-CN" sz="1000" b="1" dirty="0">
                <a:solidFill>
                  <a:schemeClr val="lt1"/>
                </a:solidFill>
                <a:effectLst>
                  <a:outerShdw blurRad="373812" dist="38100" algn="l" rotWithShape="0">
                    <a:prstClr val="black"/>
                  </a:outerShdw>
                </a:effectLst>
                <a:latin typeface="Calibri" panose="020F0502020204030204"/>
                <a:cs typeface="Calibri" panose="020F0502020204030204"/>
              </a:rPr>
              <a:t>Researcher Mofang Liu Profile </a:t>
            </a:r>
            <a:r>
              <a:rPr lang="en-US" altLang="zh-CN" sz="1000" b="1" i="0" dirty="0">
                <a:solidFill>
                  <a:schemeClr val="bg1"/>
                </a:solidFill>
                <a:effectLst>
                  <a:outerShdw blurRad="38100" dist="38100" dir="2700000" algn="tl">
                    <a:srgbClr val="000000">
                      <a:alpha val="43137"/>
                    </a:srgbClr>
                  </a:outerShdw>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sz="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sz="700" dirty="0">
                <a:solidFill>
                  <a:schemeClr val="bg1"/>
                </a:solidFill>
                <a:latin typeface="Times New Roman" panose="02020603050405020304" pitchFamily="18" charset="0"/>
                <a:cs typeface="Times New Roman" panose="02020603050405020304" pitchFamily="18" charset="0"/>
              </a:rPr>
              <a:t>Mofang Liu is a researcher at the Center for Innovation and Excellence in Molecular and Cellular Sciences. Her primary research encompasses RNA regulation and male reproductive studies, and she aims to shed light on the unknown causes behind more than half of male infertility, which has emerged as a global social concern.</a:t>
            </a:r>
          </a:p>
          <a:p>
            <a:r>
              <a:rPr lang="en-US" altLang="zh-CN" sz="700" dirty="0">
                <a:solidFill>
                  <a:schemeClr val="bg1"/>
                </a:solidFill>
                <a:latin typeface="Times New Roman" panose="02020603050405020304" pitchFamily="18" charset="0"/>
                <a:cs typeface="Times New Roman" panose="02020603050405020304" pitchFamily="18" charset="0"/>
              </a:rPr>
              <a:t>Her concentrated efforts in RNA regulation, spermatogenesis, and male infertility have yielded a series of original and significant research breakthroughs. Notably, her work unveiled the piRNA regulatory pathway's abnormality as a novel contributor to male infertility. She also revealed fresh insights into mRNA translation regulation, sperm cell clearance, and degradation mechanisms. Her contributions include unravelling multiple mysteries in spermatogenesis, proposing novel theories, and advancing our comprehension of male reproductive patterns and the origins of male infertility.</a:t>
            </a:r>
          </a:p>
          <a:p>
            <a:r>
              <a:rPr lang="en-US" altLang="zh-CN" sz="700" dirty="0">
                <a:solidFill>
                  <a:schemeClr val="bg1"/>
                </a:solidFill>
                <a:latin typeface="Times New Roman" panose="02020603050405020304" pitchFamily="18" charset="0"/>
                <a:cs typeface="Times New Roman" panose="02020603050405020304" pitchFamily="18" charset="0"/>
              </a:rPr>
              <a:t>As a corresponding author, she has authored over 30 articles published in renowned journals such as </a:t>
            </a:r>
            <a:r>
              <a:rPr lang="en-US" altLang="zh-CN" sz="700" i="1" dirty="0">
                <a:solidFill>
                  <a:schemeClr val="bg1"/>
                </a:solidFill>
                <a:latin typeface="Times New Roman" panose="02020603050405020304" pitchFamily="18" charset="0"/>
                <a:cs typeface="Times New Roman" panose="02020603050405020304" pitchFamily="18" charset="0"/>
              </a:rPr>
              <a:t>Science, Cell </a:t>
            </a:r>
            <a:r>
              <a:rPr lang="en-US" altLang="zh-CN" sz="700" dirty="0">
                <a:solidFill>
                  <a:schemeClr val="bg1"/>
                </a:solidFill>
                <a:latin typeface="Times New Roman" panose="02020603050405020304" pitchFamily="18" charset="0"/>
                <a:cs typeface="Times New Roman" panose="02020603050405020304" pitchFamily="18" charset="0"/>
              </a:rPr>
              <a:t>(2), </a:t>
            </a:r>
            <a:r>
              <a:rPr lang="en-US" altLang="zh-CN" sz="700" i="1" dirty="0">
                <a:solidFill>
                  <a:schemeClr val="bg1"/>
                </a:solidFill>
                <a:latin typeface="Times New Roman" panose="02020603050405020304" pitchFamily="18" charset="0"/>
                <a:cs typeface="Times New Roman" panose="02020603050405020304" pitchFamily="18" charset="0"/>
              </a:rPr>
              <a:t>New England Journal of Medicine, Nature Cell Biology, Molecular Cell, </a:t>
            </a:r>
            <a:r>
              <a:rPr lang="en-US" altLang="zh-CN" sz="700" dirty="0">
                <a:solidFill>
                  <a:schemeClr val="bg1"/>
                </a:solidFill>
                <a:latin typeface="Times New Roman" panose="02020603050405020304" pitchFamily="18" charset="0"/>
                <a:cs typeface="Times New Roman" panose="02020603050405020304" pitchFamily="18" charset="0"/>
              </a:rPr>
              <a:t>and</a:t>
            </a:r>
            <a:r>
              <a:rPr lang="en-US" altLang="zh-CN" sz="700" i="1" dirty="0">
                <a:solidFill>
                  <a:schemeClr val="bg1"/>
                </a:solidFill>
                <a:latin typeface="Times New Roman" panose="02020603050405020304" pitchFamily="18" charset="0"/>
                <a:cs typeface="Times New Roman" panose="02020603050405020304" pitchFamily="18" charset="0"/>
              </a:rPr>
              <a:t> Developmental Cell</a:t>
            </a:r>
            <a:r>
              <a:rPr lang="en-US" altLang="zh-CN" sz="700" dirty="0">
                <a:solidFill>
                  <a:schemeClr val="bg1"/>
                </a:solidFill>
                <a:latin typeface="Times New Roman" panose="02020603050405020304" pitchFamily="18" charset="0"/>
                <a:cs typeface="Times New Roman" panose="02020603050405020304" pitchFamily="18" charset="0"/>
              </a:rPr>
              <a:t>, among others. Recognized as one of the leading researchers in RNA regulation and reproduction, she was recently invited by </a:t>
            </a:r>
            <a:r>
              <a:rPr lang="en-US" altLang="zh-CN" sz="700" i="1" dirty="0">
                <a:solidFill>
                  <a:schemeClr val="bg1"/>
                </a:solidFill>
                <a:latin typeface="Times New Roman" panose="02020603050405020304" pitchFamily="18" charset="0"/>
                <a:cs typeface="Times New Roman" panose="02020603050405020304" pitchFamily="18" charset="0"/>
              </a:rPr>
              <a:t>Nature Reviews Molecular Cell Biology</a:t>
            </a:r>
            <a:r>
              <a:rPr lang="en-US" altLang="zh-CN" sz="700" dirty="0">
                <a:solidFill>
                  <a:schemeClr val="bg1"/>
                </a:solidFill>
                <a:latin typeface="Times New Roman" panose="02020603050405020304" pitchFamily="18" charset="0"/>
                <a:cs typeface="Times New Roman" panose="02020603050405020304" pitchFamily="18" charset="0"/>
              </a:rPr>
              <a:t> to conduct a comprehensive review of PIWI/piRNA research progress.</a:t>
            </a:r>
          </a:p>
          <a:p>
            <a:r>
              <a:rPr lang="en-US" altLang="zh-CN" sz="700" dirty="0">
                <a:solidFill>
                  <a:schemeClr val="bg1"/>
                </a:solidFill>
                <a:latin typeface="Times New Roman" panose="02020603050405020304" pitchFamily="18" charset="0"/>
                <a:cs typeface="Times New Roman" panose="02020603050405020304" pitchFamily="18" charset="0"/>
              </a:rPr>
              <a:t>Additionally, Liu is Deputy Editor-in-Chief of 'Chinese Science: Life Sciences,' the Director of the RNA Professional Committee, and the Chief Scientist for key research and development programs under the Ministry of Science and Technology and significant basic research initiatives in Shanghai. She has been honored with the Shanghai First Prize in Natural Science, the First Prize in Natural Science of the National Science and Technology Award for Women's and Children's Health, and the Tan Jiazhen Life Science Innovation Award.</a:t>
            </a:r>
          </a:p>
          <a:p>
            <a:endParaRPr lang="zh-CN" altLang="en-US" sz="700" dirty="0">
              <a:solidFill>
                <a:schemeClr val="bg1"/>
              </a:solidFill>
              <a:latin typeface="Times New Roman" panose="02020603050405020304" pitchFamily="18" charset="0"/>
              <a:cs typeface="Times New Roman" panose="02020603050405020304" pitchFamily="18" charset="0"/>
            </a:endParaRPr>
          </a:p>
        </p:txBody>
      </p:sp>
      <p:sp>
        <p:nvSpPr>
          <p:cNvPr id="53" name="Google Shape;160;p25">
            <a:extLst>
              <a:ext uri="{FF2B5EF4-FFF2-40B4-BE49-F238E27FC236}">
                <a16:creationId xmlns:a16="http://schemas.microsoft.com/office/drawing/2014/main" id="{D66D7C51-5F27-F1E2-0231-98F21E5978E1}"/>
              </a:ext>
            </a:extLst>
          </p:cNvPr>
          <p:cNvSpPr txBox="1"/>
          <p:nvPr/>
        </p:nvSpPr>
        <p:spPr>
          <a:xfrm>
            <a:off x="1096194" y="8766408"/>
            <a:ext cx="119328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zh-CN" altLang="en-US" sz="800"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sym typeface="+mn-ea"/>
              </a:rPr>
              <a:t>Sun Yat-Sen Memorial Hospital, </a:t>
            </a:r>
          </a:p>
          <a:p>
            <a:pPr marL="0" lvl="0" indent="0" algn="ctr" rtl="0">
              <a:lnSpc>
                <a:spcPct val="115000"/>
              </a:lnSpc>
              <a:spcBef>
                <a:spcPts val="0"/>
              </a:spcBef>
              <a:spcAft>
                <a:spcPts val="0"/>
              </a:spcAft>
              <a:buNone/>
            </a:pPr>
            <a:r>
              <a:rPr lang="en-US" sz="500" i="1" dirty="0">
                <a:solidFill>
                  <a:schemeClr val="bg1"/>
                </a:solidFill>
                <a:sym typeface="+mn-ea"/>
              </a:rPr>
              <a:t>Sun Yat-Sen University</a:t>
            </a:r>
          </a:p>
          <a:p>
            <a:pPr marL="0" lvl="0" indent="0" algn="ctr" rtl="0">
              <a:lnSpc>
                <a:spcPct val="115000"/>
              </a:lnSpc>
              <a:spcBef>
                <a:spcPts val="0"/>
              </a:spcBef>
              <a:spcAft>
                <a:spcPts val="0"/>
              </a:spcAft>
              <a:buNone/>
            </a:pPr>
            <a:endParaRPr sz="500" i="1" dirty="0">
              <a:solidFill>
                <a:schemeClr val="bg1"/>
              </a:solidFill>
            </a:endParaRPr>
          </a:p>
        </p:txBody>
      </p:sp>
      <p:sp>
        <p:nvSpPr>
          <p:cNvPr id="54" name="Google Shape;160;p25">
            <a:extLst>
              <a:ext uri="{FF2B5EF4-FFF2-40B4-BE49-F238E27FC236}">
                <a16:creationId xmlns:a16="http://schemas.microsoft.com/office/drawing/2014/main" id="{63B8593E-4BD9-FE09-77BF-ED62346431BF}"/>
              </a:ext>
            </a:extLst>
          </p:cNvPr>
          <p:cNvSpPr txBox="1"/>
          <p:nvPr/>
        </p:nvSpPr>
        <p:spPr>
          <a:xfrm>
            <a:off x="2266203" y="8783685"/>
            <a:ext cx="119328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Jinkai Wang</a:t>
            </a:r>
          </a:p>
          <a:p>
            <a:pPr marL="0" lvl="0" indent="0" algn="ctr" rtl="0">
              <a:lnSpc>
                <a:spcPct val="115000"/>
              </a:lnSpc>
              <a:spcBef>
                <a:spcPts val="0"/>
              </a:spcBef>
              <a:spcAft>
                <a:spcPts val="0"/>
              </a:spcAft>
              <a:buNone/>
            </a:pPr>
            <a:r>
              <a:rPr lang="en-US" altLang="zh-CN" sz="500" i="1" dirty="0">
                <a:solidFill>
                  <a:schemeClr val="bg1"/>
                </a:solidFill>
              </a:rPr>
              <a:t>Zhongshan School of Medicine, </a:t>
            </a:r>
          </a:p>
          <a:p>
            <a:pPr marL="0" lvl="0" indent="0" algn="ctr" rtl="0">
              <a:lnSpc>
                <a:spcPct val="115000"/>
              </a:lnSpc>
              <a:spcBef>
                <a:spcPts val="0"/>
              </a:spcBef>
              <a:spcAft>
                <a:spcPts val="0"/>
              </a:spcAft>
              <a:buNone/>
            </a:pPr>
            <a:r>
              <a:rPr lang="en-US" altLang="zh-CN" sz="500" i="1" dirty="0">
                <a:solidFill>
                  <a:schemeClr val="bg1"/>
                </a:solidFill>
              </a:rPr>
              <a:t>Sun Yat-Sen University</a:t>
            </a:r>
          </a:p>
          <a:p>
            <a:pPr marL="0" lvl="0" indent="0" algn="ctr" rtl="0">
              <a:lnSpc>
                <a:spcPct val="115000"/>
              </a:lnSpc>
              <a:spcBef>
                <a:spcPts val="0"/>
              </a:spcBef>
              <a:spcAft>
                <a:spcPts val="0"/>
              </a:spcAft>
              <a:buNone/>
            </a:pPr>
            <a:endParaRPr sz="500" i="1" dirty="0">
              <a:solidFill>
                <a:schemeClr val="bg1"/>
              </a:solidFill>
            </a:endParaRPr>
          </a:p>
        </p:txBody>
      </p:sp>
      <p:pic>
        <p:nvPicPr>
          <p:cNvPr id="55" name="图片 53">
            <a:extLst>
              <a:ext uri="{FF2B5EF4-FFF2-40B4-BE49-F238E27FC236}">
                <a16:creationId xmlns:a16="http://schemas.microsoft.com/office/drawing/2014/main" id="{4FBF9725-A21B-29A9-FE00-FCE11795E8F4}"/>
              </a:ext>
            </a:extLst>
          </p:cNvPr>
          <p:cNvPicPr>
            <a:picLocks noChangeAspect="1"/>
          </p:cNvPicPr>
          <p:nvPr/>
        </p:nvPicPr>
        <p:blipFill rotWithShape="1">
          <a:blip r:embed="rId17"/>
          <a:srcRect l="3171" t="3554" r="2556" b="2805"/>
          <a:stretch/>
        </p:blipFill>
        <p:spPr>
          <a:xfrm>
            <a:off x="2755371" y="2545921"/>
            <a:ext cx="741475" cy="736503"/>
          </a:xfrm>
          <a:prstGeom prst="rect">
            <a:avLst/>
          </a:prstGeom>
        </p:spPr>
      </p:pic>
      <p:pic>
        <p:nvPicPr>
          <p:cNvPr id="56" name="Picture 55">
            <a:extLst>
              <a:ext uri="{FF2B5EF4-FFF2-40B4-BE49-F238E27FC236}">
                <a16:creationId xmlns:a16="http://schemas.microsoft.com/office/drawing/2014/main" id="{F0EBC41D-CEB8-FD68-6070-895C62906337}"/>
              </a:ext>
            </a:extLst>
          </p:cNvPr>
          <p:cNvPicPr>
            <a:picLocks noChangeAspect="1"/>
          </p:cNvPicPr>
          <p:nvPr/>
        </p:nvPicPr>
        <p:blipFill>
          <a:blip r:embed="rId18"/>
          <a:stretch>
            <a:fillRect/>
          </a:stretch>
        </p:blipFill>
        <p:spPr>
          <a:xfrm>
            <a:off x="1848598" y="2534274"/>
            <a:ext cx="744721" cy="758139"/>
          </a:xfrm>
          <a:prstGeom prst="rect">
            <a:avLst/>
          </a:prstGeom>
        </p:spPr>
      </p:pic>
      <p:sp>
        <p:nvSpPr>
          <p:cNvPr id="57" name="Google Shape;142;p25">
            <a:extLst>
              <a:ext uri="{FF2B5EF4-FFF2-40B4-BE49-F238E27FC236}">
                <a16:creationId xmlns:a16="http://schemas.microsoft.com/office/drawing/2014/main" id="{886EA84A-A58C-2062-0937-E49D82095580}"/>
              </a:ext>
            </a:extLst>
          </p:cNvPr>
          <p:cNvSpPr/>
          <p:nvPr/>
        </p:nvSpPr>
        <p:spPr>
          <a:xfrm>
            <a:off x="-372490" y="9170890"/>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3" name="Picture 2">
            <a:extLst>
              <a:ext uri="{FF2B5EF4-FFF2-40B4-BE49-F238E27FC236}">
                <a16:creationId xmlns:a16="http://schemas.microsoft.com/office/drawing/2014/main" id="{ED392886-28B0-3DB3-5372-D5A1B7F258BA}"/>
              </a:ext>
            </a:extLst>
          </p:cNvPr>
          <p:cNvPicPr>
            <a:picLocks noChangeAspect="1"/>
          </p:cNvPicPr>
          <p:nvPr/>
        </p:nvPicPr>
        <p:blipFill>
          <a:blip r:embed="rId19"/>
          <a:stretch>
            <a:fillRect/>
          </a:stretch>
        </p:blipFill>
        <p:spPr>
          <a:xfrm>
            <a:off x="2744470" y="53996"/>
            <a:ext cx="594153" cy="142318"/>
          </a:xfrm>
          <a:prstGeom prst="rect">
            <a:avLst/>
          </a:prstGeom>
        </p:spPr>
      </p:pic>
      <p:pic>
        <p:nvPicPr>
          <p:cNvPr id="4" name="Picture 3">
            <a:extLst>
              <a:ext uri="{FF2B5EF4-FFF2-40B4-BE49-F238E27FC236}">
                <a16:creationId xmlns:a16="http://schemas.microsoft.com/office/drawing/2014/main" id="{53612BC9-7965-5E02-48C8-64A1ABC23777}"/>
              </a:ext>
            </a:extLst>
          </p:cNvPr>
          <p:cNvPicPr>
            <a:picLocks noChangeAspect="1"/>
          </p:cNvPicPr>
          <p:nvPr/>
        </p:nvPicPr>
        <p:blipFill>
          <a:blip r:embed="rId19"/>
          <a:stretch>
            <a:fillRect/>
          </a:stretch>
        </p:blipFill>
        <p:spPr>
          <a:xfrm>
            <a:off x="2832099" y="9811014"/>
            <a:ext cx="723895" cy="1733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grpSp>
        <p:nvGrpSpPr>
          <p:cNvPr id="9" name="Group 8">
            <a:extLst>
              <a:ext uri="{FF2B5EF4-FFF2-40B4-BE49-F238E27FC236}">
                <a16:creationId xmlns:a16="http://schemas.microsoft.com/office/drawing/2014/main" id="{A5931350-ED26-4302-0F36-E781D4841BEB}"/>
              </a:ext>
            </a:extLst>
          </p:cNvPr>
          <p:cNvGrpSpPr/>
          <p:nvPr/>
        </p:nvGrpSpPr>
        <p:grpSpPr>
          <a:xfrm>
            <a:off x="2719278" y="18531"/>
            <a:ext cx="644535" cy="219739"/>
            <a:chOff x="2719278" y="18531"/>
            <a:chExt cx="644535" cy="219739"/>
          </a:xfrm>
        </p:grpSpPr>
        <p:sp>
          <p:nvSpPr>
            <p:cNvPr id="4" name="Rounded Rectangle 3">
              <a:extLst>
                <a:ext uri="{FF2B5EF4-FFF2-40B4-BE49-F238E27FC236}">
                  <a16:creationId xmlns:a16="http://schemas.microsoft.com/office/drawing/2014/main" id="{947FF55E-CCDF-EAEF-4462-141F17E07635}"/>
                </a:ext>
              </a:extLst>
            </p:cNvPr>
            <p:cNvSpPr/>
            <p:nvPr/>
          </p:nvSpPr>
          <p:spPr>
            <a:xfrm>
              <a:off x="2744470" y="58212"/>
              <a:ext cx="594153" cy="15451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Picture 4">
              <a:extLst>
                <a:ext uri="{FF2B5EF4-FFF2-40B4-BE49-F238E27FC236}">
                  <a16:creationId xmlns:a16="http://schemas.microsoft.com/office/drawing/2014/main" id="{89653A7B-259D-315B-4496-3D55BF35C174}"/>
                </a:ext>
              </a:extLst>
            </p:cNvPr>
            <p:cNvPicPr>
              <a:picLocks noChangeAspect="1"/>
            </p:cNvPicPr>
            <p:nvPr/>
          </p:nvPicPr>
          <p:blipFill>
            <a:blip r:embed="rId7"/>
            <a:stretch>
              <a:fillRect/>
            </a:stretch>
          </p:blipFill>
          <p:spPr>
            <a:xfrm>
              <a:off x="2719278" y="18531"/>
              <a:ext cx="644535" cy="219739"/>
            </a:xfrm>
            <a:prstGeom prst="rect">
              <a:avLst/>
            </a:prstGeom>
          </p:spPr>
        </p:pic>
      </p:grpSp>
      <p:grpSp>
        <p:nvGrpSpPr>
          <p:cNvPr id="6" name="Group 5">
            <a:extLst>
              <a:ext uri="{FF2B5EF4-FFF2-40B4-BE49-F238E27FC236}">
                <a16:creationId xmlns:a16="http://schemas.microsoft.com/office/drawing/2014/main" id="{420D011B-2259-FF53-6CEF-BB3545E602F4}"/>
              </a:ext>
            </a:extLst>
          </p:cNvPr>
          <p:cNvGrpSpPr/>
          <p:nvPr/>
        </p:nvGrpSpPr>
        <p:grpSpPr>
          <a:xfrm>
            <a:off x="2782121" y="9760753"/>
            <a:ext cx="815587" cy="278055"/>
            <a:chOff x="2782121" y="9760753"/>
            <a:chExt cx="815587" cy="278055"/>
          </a:xfrm>
        </p:grpSpPr>
        <p:sp>
          <p:nvSpPr>
            <p:cNvPr id="7" name="Rounded Rectangle 6">
              <a:extLst>
                <a:ext uri="{FF2B5EF4-FFF2-40B4-BE49-F238E27FC236}">
                  <a16:creationId xmlns:a16="http://schemas.microsoft.com/office/drawing/2014/main" id="{066D85C0-AD0B-D062-E588-5DE7806F44D5}"/>
                </a:ext>
              </a:extLst>
            </p:cNvPr>
            <p:cNvSpPr/>
            <p:nvPr/>
          </p:nvSpPr>
          <p:spPr>
            <a:xfrm>
              <a:off x="2825750" y="9799280"/>
              <a:ext cx="730250" cy="21149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8" name="Picture 7">
              <a:extLst>
                <a:ext uri="{FF2B5EF4-FFF2-40B4-BE49-F238E27FC236}">
                  <a16:creationId xmlns:a16="http://schemas.microsoft.com/office/drawing/2014/main" id="{ACF0DDF7-522B-C93A-7ACB-39D055208D8A}"/>
                </a:ext>
              </a:extLst>
            </p:cNvPr>
            <p:cNvPicPr>
              <a:picLocks noChangeAspect="1"/>
            </p:cNvPicPr>
            <p:nvPr/>
          </p:nvPicPr>
          <p:blipFill>
            <a:blip r:embed="rId7"/>
            <a:stretch>
              <a:fillRect/>
            </a:stretch>
          </p:blipFill>
          <p:spPr>
            <a:xfrm>
              <a:off x="2782121" y="9760753"/>
              <a:ext cx="815587" cy="278055"/>
            </a:xfrm>
            <a:prstGeom prst="rect">
              <a:avLst/>
            </a:prstGeom>
          </p:spPr>
        </p:pic>
      </p:grpSp>
      <p:sp>
        <p:nvSpPr>
          <p:cNvPr id="15" name="Google Shape;143;p25">
            <a:extLst>
              <a:ext uri="{FF2B5EF4-FFF2-40B4-BE49-F238E27FC236}">
                <a16:creationId xmlns:a16="http://schemas.microsoft.com/office/drawing/2014/main" id="{AAD9683E-483C-6A0D-6D3D-35159E5A43DF}"/>
              </a:ext>
            </a:extLst>
          </p:cNvPr>
          <p:cNvSpPr/>
          <p:nvPr/>
        </p:nvSpPr>
        <p:spPr>
          <a:xfrm>
            <a:off x="902319" y="638394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6" name="Google Shape;142;p25">
            <a:extLst>
              <a:ext uri="{FF2B5EF4-FFF2-40B4-BE49-F238E27FC236}">
                <a16:creationId xmlns:a16="http://schemas.microsoft.com/office/drawing/2014/main" id="{F3313CD4-5A1C-620E-9854-D0993E33F6AD}"/>
              </a:ext>
            </a:extLst>
          </p:cNvPr>
          <p:cNvSpPr/>
          <p:nvPr/>
        </p:nvSpPr>
        <p:spPr>
          <a:xfrm>
            <a:off x="-372490" y="9170890"/>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7" name="Google Shape;133;p25">
            <a:extLst>
              <a:ext uri="{FF2B5EF4-FFF2-40B4-BE49-F238E27FC236}">
                <a16:creationId xmlns:a16="http://schemas.microsoft.com/office/drawing/2014/main" id="{E947CA9A-9583-06DF-30BF-B701D6295589}"/>
              </a:ext>
            </a:extLst>
          </p:cNvPr>
          <p:cNvSpPr/>
          <p:nvPr/>
        </p:nvSpPr>
        <p:spPr>
          <a:xfrm>
            <a:off x="313874" y="947299"/>
            <a:ext cx="3051165" cy="355217"/>
          </a:xfrm>
          <a:prstGeom prst="rect">
            <a:avLst/>
          </a:prstGeom>
          <a:noFill/>
          <a:ln>
            <a:noFill/>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en-US" altLang="zh-CN" sz="16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RNA</a:t>
            </a:r>
            <a:r>
              <a:rPr lang="zh-CN" altLang="en-US" sz="16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调控与雄性生殖发育</a:t>
            </a:r>
          </a:p>
        </p:txBody>
      </p:sp>
      <p:sp>
        <p:nvSpPr>
          <p:cNvPr id="18" name="Google Shape;138;p25">
            <a:extLst>
              <a:ext uri="{FF2B5EF4-FFF2-40B4-BE49-F238E27FC236}">
                <a16:creationId xmlns:a16="http://schemas.microsoft.com/office/drawing/2014/main" id="{B05BCE0F-24E6-FEBC-9551-BD308CC8D364}"/>
              </a:ext>
            </a:extLst>
          </p:cNvPr>
          <p:cNvSpPr txBox="1"/>
          <p:nvPr/>
        </p:nvSpPr>
        <p:spPr>
          <a:xfrm>
            <a:off x="1592681" y="1552384"/>
            <a:ext cx="2129912" cy="82600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altLang="en-US" sz="800" b="1" dirty="0">
                <a:solidFill>
                  <a:schemeClr val="bg1"/>
                </a:solidFill>
              </a:rPr>
              <a:t>报告时间</a:t>
            </a:r>
            <a:r>
              <a:rPr lang="zh-CN" sz="800" b="1" dirty="0">
                <a:solidFill>
                  <a:schemeClr val="bg1"/>
                </a:solidFill>
              </a:rPr>
              <a:t>：202</a:t>
            </a:r>
            <a:r>
              <a:rPr lang="en-US" altLang="zh-CN" sz="800" b="1" dirty="0">
                <a:solidFill>
                  <a:schemeClr val="bg1"/>
                </a:solidFill>
              </a:rPr>
              <a:t>4-01-10</a:t>
            </a:r>
            <a:r>
              <a:rPr lang="zh-CN" sz="800" b="1" dirty="0">
                <a:solidFill>
                  <a:schemeClr val="bg1"/>
                </a:solidFill>
              </a:rPr>
              <a:t>  </a:t>
            </a:r>
            <a:r>
              <a:rPr lang="en-US" altLang="zh-CN" sz="800" b="1" dirty="0">
                <a:solidFill>
                  <a:schemeClr val="bg1"/>
                </a:solidFill>
              </a:rPr>
              <a:t>14</a:t>
            </a:r>
            <a:r>
              <a:rPr lang="zh-CN" sz="800" b="1" dirty="0">
                <a:solidFill>
                  <a:schemeClr val="bg1"/>
                </a:solidFill>
              </a:rPr>
              <a:t>:</a:t>
            </a:r>
            <a:r>
              <a:rPr lang="en-US" altLang="zh-CN" sz="800" b="1" dirty="0">
                <a:solidFill>
                  <a:schemeClr val="bg1"/>
                </a:solidFill>
              </a:rPr>
              <a:t>3</a:t>
            </a:r>
            <a:r>
              <a:rPr lang="zh-CN" sz="800" b="1" dirty="0">
                <a:solidFill>
                  <a:schemeClr val="bg1"/>
                </a:solidFill>
              </a:rPr>
              <a:t>0</a:t>
            </a:r>
            <a:r>
              <a:rPr lang="en-US" altLang="zh-CN" sz="800" b="1" dirty="0">
                <a:solidFill>
                  <a:schemeClr val="bg1"/>
                </a:solidFill>
              </a:rPr>
              <a:t>-16:30</a:t>
            </a:r>
            <a:r>
              <a:rPr lang="zh-CN" altLang="en-US" sz="800" b="1" dirty="0">
                <a:solidFill>
                  <a:schemeClr val="bg1"/>
                </a:solidFill>
              </a:rPr>
              <a:t> </a:t>
            </a:r>
            <a:r>
              <a:rPr lang="en-US" altLang="zh-CN" sz="800" b="1" dirty="0">
                <a:solidFill>
                  <a:schemeClr val="bg1"/>
                </a:solidFill>
              </a:rPr>
              <a:t>PM</a:t>
            </a:r>
            <a:r>
              <a:rPr lang="zh-CN" sz="800" b="1" dirty="0">
                <a:solidFill>
                  <a:schemeClr val="bg1"/>
                </a:solidFill>
              </a:rPr>
              <a:t>    </a:t>
            </a:r>
            <a:endParaRPr lang="en-GB" altLang="zh-CN" sz="800" b="1" dirty="0">
              <a:solidFill>
                <a:schemeClr val="bg1"/>
              </a:solidFill>
            </a:endParaRPr>
          </a:p>
          <a:p>
            <a:pPr marL="0" marR="0" lvl="0" indent="0" algn="l" rtl="0">
              <a:lnSpc>
                <a:spcPct val="150000"/>
              </a:lnSpc>
              <a:spcBef>
                <a:spcPts val="0"/>
              </a:spcBef>
              <a:spcAft>
                <a:spcPts val="0"/>
              </a:spcAft>
              <a:buNone/>
            </a:pPr>
            <a:r>
              <a:rPr lang="zh-CN" altLang="en-US" sz="800" b="1" dirty="0">
                <a:solidFill>
                  <a:schemeClr val="bg1"/>
                </a:solidFill>
              </a:rPr>
              <a:t>腾讯会议</a:t>
            </a:r>
            <a:r>
              <a:rPr lang="en-US" altLang="zh-CN" sz="800" b="1" dirty="0">
                <a:solidFill>
                  <a:schemeClr val="bg1"/>
                </a:solidFill>
              </a:rPr>
              <a:t>ID</a:t>
            </a:r>
            <a:r>
              <a:rPr lang="zh-CN" sz="800" b="1" dirty="0">
                <a:solidFill>
                  <a:schemeClr val="bg1"/>
                </a:solidFill>
              </a:rPr>
              <a:t>:</a:t>
            </a:r>
            <a:r>
              <a:rPr lang="zh-CN" sz="800" b="1" dirty="0">
                <a:solidFill>
                  <a:schemeClr val="bg1"/>
                </a:solidFill>
                <a:latin typeface="Calibri" panose="020F0502020204030204"/>
                <a:ea typeface="Calibri" panose="020F0502020204030204"/>
                <a:cs typeface="Calibri" panose="020F0502020204030204"/>
                <a:sym typeface="Calibri" panose="020F0502020204030204"/>
              </a:rPr>
              <a:t> </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771-988-232</a:t>
            </a:r>
          </a:p>
          <a:p>
            <a:pPr marL="0" marR="0" lvl="0" indent="0" algn="l" rtl="0">
              <a:lnSpc>
                <a:spcPct val="150000"/>
              </a:lnSpc>
              <a:spcBef>
                <a:spcPts val="0"/>
              </a:spcBef>
              <a:spcAft>
                <a:spcPts val="0"/>
              </a:spcAft>
              <a:buNone/>
            </a:pP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 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9" name="TextBox 18">
            <a:extLst>
              <a:ext uri="{FF2B5EF4-FFF2-40B4-BE49-F238E27FC236}">
                <a16:creationId xmlns:a16="http://schemas.microsoft.com/office/drawing/2014/main" id="{F4934549-C967-6C32-5662-58CB3341A33A}"/>
              </a:ext>
            </a:extLst>
          </p:cNvPr>
          <p:cNvSpPr txBox="1"/>
          <p:nvPr/>
        </p:nvSpPr>
        <p:spPr>
          <a:xfrm>
            <a:off x="37858" y="3723766"/>
            <a:ext cx="3509509" cy="2777683"/>
          </a:xfrm>
          <a:prstGeom prst="rect">
            <a:avLst/>
          </a:prstGeom>
          <a:noFill/>
          <a:effectLst>
            <a:outerShdw blurRad="50800" dist="38100" dir="2700000" algn="tl" rotWithShape="0">
              <a:prstClr val="black">
                <a:alpha val="40000"/>
              </a:prstClr>
            </a:outerShdw>
          </a:effectLst>
        </p:spPr>
        <p:txBody>
          <a:bodyPr wrap="square" rtlCol="0">
            <a:spAutoFit/>
          </a:bodyPr>
          <a:lstStyle/>
          <a:p>
            <a:pPr>
              <a:spcAft>
                <a:spcPts val="300"/>
              </a:spcAft>
            </a:pPr>
            <a:r>
              <a:rPr lang="zh-CN" altLang="en-US" sz="900" b="1" dirty="0">
                <a:solidFill>
                  <a:schemeClr val="lt1"/>
                </a:solidFill>
                <a:effectLst>
                  <a:outerShdw blurRad="373812" dist="38100" algn="l" rotWithShape="0">
                    <a:prstClr val="black"/>
                  </a:outerShdw>
                </a:effectLst>
                <a:latin typeface="Microsoft YaHei" panose="020B0503020204020204" pitchFamily="34" charset="-122"/>
                <a:ea typeface="Microsoft YaHei" panose="020B0503020204020204" pitchFamily="34" charset="-122"/>
                <a:cs typeface="Calibri" panose="020F0502020204030204"/>
              </a:rPr>
              <a:t>刘默芳研究员简介</a:t>
            </a:r>
            <a:r>
              <a:rPr lang="zh-CN" altLang="en-US" sz="90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rPr>
              <a:t>：</a:t>
            </a:r>
            <a:endParaRPr lang="en-US" altLang="zh-CN" sz="90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endParaRPr>
          </a:p>
          <a:p>
            <a:pPr algn="just">
              <a:spcAft>
                <a:spcPts val="300"/>
              </a:spcAft>
            </a:pP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刘默芳，中科院分子细胞科学卓越创新中心</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生化细胞所研究员、</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PI</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；国家杰青、“万人计划”领军人才和新基石研究员获得者。主要从事</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RNA</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调控与雄性生殖研究，面向国际前沿和人口健康，针对精子发生极其复杂并有许多未解之谜、男性不育一半以上病因不明并已成为全球性社会问题等，聚焦</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RNA</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调控与精子发生和男性不育，获得了系列原创重大研究成果，包括首次证明</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piRNA</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调控通路异常是男性不育新病因、揭示了精子细胞</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mRNA</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翻译调控和清除降解新机制等，解答了精子发生中多个未解之谜，提出了新的理论，提升了对雄性生殖规律和男性不育病因的认识；发表学术论文</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80</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多篇，包括以通讯作者在</a:t>
            </a:r>
            <a:r>
              <a:rPr lang="en-US" altLang="zh-CN" sz="900" i="1" dirty="0">
                <a:solidFill>
                  <a:schemeClr val="lt1"/>
                </a:solidFill>
                <a:latin typeface="Times New Roman" panose="02020603050405020304" pitchFamily="18" charset="0"/>
                <a:ea typeface="黑体" panose="02010609060101010101" pitchFamily="49" charset="-122"/>
                <a:cs typeface="Calibri" panose="020F0502020204030204"/>
              </a:rPr>
              <a:t>Science</a:t>
            </a:r>
            <a:r>
              <a:rPr lang="zh-CN" altLang="en-US" sz="900" i="1" dirty="0">
                <a:solidFill>
                  <a:schemeClr val="lt1"/>
                </a:solidFill>
                <a:latin typeface="Times New Roman" panose="02020603050405020304" pitchFamily="18" charset="0"/>
                <a:ea typeface="黑体" panose="02010609060101010101" pitchFamily="49" charset="-122"/>
                <a:cs typeface="Calibri" panose="020F0502020204030204"/>
              </a:rPr>
              <a:t>、</a:t>
            </a:r>
            <a:r>
              <a:rPr lang="en-US" altLang="zh-CN" sz="900" i="1" dirty="0">
                <a:solidFill>
                  <a:schemeClr val="lt1"/>
                </a:solidFill>
                <a:latin typeface="Times New Roman" panose="02020603050405020304" pitchFamily="18" charset="0"/>
                <a:ea typeface="黑体" panose="02010609060101010101" pitchFamily="49" charset="-122"/>
                <a:cs typeface="Calibri" panose="020F0502020204030204"/>
              </a:rPr>
              <a:t>Cell </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(2</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篇</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a:t>
            </a:r>
            <a:r>
              <a:rPr lang="en-US" altLang="zh-CN" sz="900" i="1" dirty="0">
                <a:solidFill>
                  <a:schemeClr val="lt1"/>
                </a:solidFill>
                <a:latin typeface="Times New Roman" panose="02020603050405020304" pitchFamily="18" charset="0"/>
                <a:ea typeface="黑体" panose="02010609060101010101" pitchFamily="49" charset="-122"/>
                <a:cs typeface="Calibri" panose="020F0502020204030204"/>
              </a:rPr>
              <a:t>New </a:t>
            </a:r>
            <a:r>
              <a:rPr lang="en-US" altLang="zh-CN" sz="900" i="1" dirty="0" err="1">
                <a:solidFill>
                  <a:schemeClr val="lt1"/>
                </a:solidFill>
                <a:latin typeface="Times New Roman" panose="02020603050405020304" pitchFamily="18" charset="0"/>
                <a:ea typeface="黑体" panose="02010609060101010101" pitchFamily="49" charset="-122"/>
                <a:cs typeface="Calibri" panose="020F0502020204030204"/>
              </a:rPr>
              <a:t>Engl</a:t>
            </a:r>
            <a:r>
              <a:rPr lang="en-US" altLang="zh-CN" sz="900" i="1" dirty="0">
                <a:solidFill>
                  <a:schemeClr val="lt1"/>
                </a:solidFill>
                <a:latin typeface="Times New Roman" panose="02020603050405020304" pitchFamily="18" charset="0"/>
                <a:ea typeface="黑体" panose="02010609060101010101" pitchFamily="49" charset="-122"/>
                <a:cs typeface="Calibri" panose="020F0502020204030204"/>
              </a:rPr>
              <a:t> J Med</a:t>
            </a:r>
            <a:r>
              <a:rPr lang="zh-CN" altLang="en-US" sz="900" i="1" dirty="0">
                <a:solidFill>
                  <a:schemeClr val="lt1"/>
                </a:solidFill>
                <a:latin typeface="Times New Roman" panose="02020603050405020304" pitchFamily="18" charset="0"/>
                <a:ea typeface="黑体" panose="02010609060101010101" pitchFamily="49" charset="-122"/>
                <a:cs typeface="Calibri" panose="020F0502020204030204"/>
              </a:rPr>
              <a:t>、</a:t>
            </a:r>
            <a:r>
              <a:rPr lang="en-US" altLang="zh-CN" sz="900" i="1" dirty="0">
                <a:solidFill>
                  <a:schemeClr val="lt1"/>
                </a:solidFill>
                <a:latin typeface="Times New Roman" panose="02020603050405020304" pitchFamily="18" charset="0"/>
                <a:ea typeface="黑体" panose="02010609060101010101" pitchFamily="49" charset="-122"/>
                <a:cs typeface="Calibri" panose="020F0502020204030204"/>
              </a:rPr>
              <a:t>Nat Cell Biol</a:t>
            </a:r>
            <a:r>
              <a:rPr lang="zh-CN" altLang="en-US" sz="900" i="1" dirty="0">
                <a:solidFill>
                  <a:schemeClr val="lt1"/>
                </a:solidFill>
                <a:latin typeface="Times New Roman" panose="02020603050405020304" pitchFamily="18" charset="0"/>
                <a:ea typeface="黑体" panose="02010609060101010101" pitchFamily="49" charset="-122"/>
                <a:cs typeface="Calibri" panose="020F0502020204030204"/>
              </a:rPr>
              <a:t>、</a:t>
            </a:r>
            <a:r>
              <a:rPr lang="en-US" altLang="zh-CN" sz="900" i="1" dirty="0">
                <a:solidFill>
                  <a:schemeClr val="lt1"/>
                </a:solidFill>
                <a:latin typeface="Times New Roman" panose="02020603050405020304" pitchFamily="18" charset="0"/>
                <a:ea typeface="黑体" panose="02010609060101010101" pitchFamily="49" charset="-122"/>
                <a:cs typeface="Calibri" panose="020F0502020204030204"/>
              </a:rPr>
              <a:t>Mol Cell</a:t>
            </a:r>
            <a:r>
              <a:rPr lang="zh-CN" altLang="en-US" sz="900" i="1" dirty="0">
                <a:solidFill>
                  <a:schemeClr val="lt1"/>
                </a:solidFill>
                <a:latin typeface="Times New Roman" panose="02020603050405020304" pitchFamily="18" charset="0"/>
                <a:ea typeface="黑体" panose="02010609060101010101" pitchFamily="49" charset="-122"/>
                <a:cs typeface="Calibri" panose="020F0502020204030204"/>
              </a:rPr>
              <a:t>、</a:t>
            </a:r>
            <a:r>
              <a:rPr lang="en-US" altLang="zh-CN" sz="900" i="1" dirty="0">
                <a:solidFill>
                  <a:schemeClr val="lt1"/>
                </a:solidFill>
                <a:latin typeface="Times New Roman" panose="02020603050405020304" pitchFamily="18" charset="0"/>
                <a:ea typeface="黑体" panose="02010609060101010101" pitchFamily="49" charset="-122"/>
                <a:cs typeface="Calibri" panose="020F0502020204030204"/>
              </a:rPr>
              <a:t>Dev Cell</a:t>
            </a:r>
            <a:r>
              <a:rPr lang="zh-CN" altLang="en-US" sz="900" i="1" dirty="0">
                <a:solidFill>
                  <a:schemeClr val="lt1"/>
                </a:solidFill>
                <a:latin typeface="Times New Roman" panose="02020603050405020304" pitchFamily="18" charset="0"/>
                <a:ea typeface="黑体" panose="02010609060101010101" pitchFamily="49" charset="-122"/>
                <a:cs typeface="Calibri" panose="020F0502020204030204"/>
              </a:rPr>
              <a:t> </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等的</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30</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多篇；成果入选“国家重点研发计划重大科技成果”、“中国生命科学十大进展” 、“中科院科技亮点成果（</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2</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次）等；作为</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RNA</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调控与生殖领域主要引领者之一，近期受邀</a:t>
            </a:r>
            <a:r>
              <a:rPr lang="en-US" altLang="zh-CN" sz="900" i="1" dirty="0">
                <a:solidFill>
                  <a:schemeClr val="lt1"/>
                </a:solidFill>
                <a:latin typeface="Times New Roman" panose="02020603050405020304" pitchFamily="18" charset="0"/>
                <a:ea typeface="黑体" panose="02010609060101010101" pitchFamily="49" charset="-122"/>
                <a:cs typeface="Calibri" panose="020F0502020204030204"/>
              </a:rPr>
              <a:t>Nat Rev Mol Cell Biol</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长文综述，系统总结了</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PIWI/piRNA</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研究进展。担任</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中国科学：生命科学</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副主编、</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RNA</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专业委员会主任、科技部重点研发计划和上海市重大基础研究项目等项目首席科学家，获上海市自然科学一等奖、全国妇幼健康科学技术奖自然科学一等奖、谈家桢生命科学创新奖等荣誉。</a:t>
            </a:r>
          </a:p>
        </p:txBody>
      </p:sp>
      <p:sp>
        <p:nvSpPr>
          <p:cNvPr id="20" name="Google Shape;160;p25">
            <a:extLst>
              <a:ext uri="{FF2B5EF4-FFF2-40B4-BE49-F238E27FC236}">
                <a16:creationId xmlns:a16="http://schemas.microsoft.com/office/drawing/2014/main" id="{89FDE6D8-B1FD-7936-900E-2C095C06E2F3}"/>
              </a:ext>
            </a:extLst>
          </p:cNvPr>
          <p:cNvSpPr txBox="1"/>
          <p:nvPr/>
        </p:nvSpPr>
        <p:spPr>
          <a:xfrm>
            <a:off x="1311243" y="743912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主持人：杨建华</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sz="500" i="1" dirty="0">
              <a:solidFill>
                <a:schemeClr val="bg1"/>
              </a:solidFill>
            </a:endParaRPr>
          </a:p>
        </p:txBody>
      </p:sp>
      <p:grpSp>
        <p:nvGrpSpPr>
          <p:cNvPr id="21" name="Group 20">
            <a:extLst>
              <a:ext uri="{FF2B5EF4-FFF2-40B4-BE49-F238E27FC236}">
                <a16:creationId xmlns:a16="http://schemas.microsoft.com/office/drawing/2014/main" id="{2E22622F-27CB-758E-1AB3-13E18BA20809}"/>
              </a:ext>
            </a:extLst>
          </p:cNvPr>
          <p:cNvGrpSpPr/>
          <p:nvPr/>
        </p:nvGrpSpPr>
        <p:grpSpPr>
          <a:xfrm>
            <a:off x="323871" y="7863123"/>
            <a:ext cx="684000" cy="806405"/>
            <a:chOff x="5395351" y="6878204"/>
            <a:chExt cx="684000" cy="792000"/>
          </a:xfrm>
        </p:grpSpPr>
        <p:sp>
          <p:nvSpPr>
            <p:cNvPr id="22" name="Oval 21">
              <a:extLst>
                <a:ext uri="{FF2B5EF4-FFF2-40B4-BE49-F238E27FC236}">
                  <a16:creationId xmlns:a16="http://schemas.microsoft.com/office/drawing/2014/main" id="{2A188089-A4CA-7130-E4DB-7A27D4FDA2D3}"/>
                </a:ext>
              </a:extLst>
            </p:cNvPr>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person, suit, person, posing&#10;&#10;Description automatically generated">
              <a:extLst>
                <a:ext uri="{FF2B5EF4-FFF2-40B4-BE49-F238E27FC236}">
                  <a16:creationId xmlns:a16="http://schemas.microsoft.com/office/drawing/2014/main" id="{8C599C43-DC7A-3CE4-C63F-12350E7E3978}"/>
                </a:ext>
              </a:extLst>
            </p:cNvPr>
            <p:cNvPicPr>
              <a:picLocks noChangeAspect="1"/>
            </p:cNvPicPr>
            <p:nvPr/>
          </p:nvPicPr>
          <p:blipFill>
            <a:blip r:embed="rId8">
              <a:clrChange>
                <a:clrFrom>
                  <a:srgbClr val="DB957C">
                    <a:alpha val="100000"/>
                  </a:srgbClr>
                </a:clrFrom>
                <a:clrTo>
                  <a:srgbClr val="DB957C">
                    <a:alpha val="100000"/>
                    <a:alpha val="0"/>
                  </a:srgbClr>
                </a:clrTo>
              </a:clrChange>
            </a:blip>
            <a:srcRect l="933" r="5968" b="9091"/>
            <a:stretch>
              <a:fillRect/>
            </a:stretch>
          </p:blipFill>
          <p:spPr>
            <a:xfrm>
              <a:off x="5431351" y="6914204"/>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grpSp>
        <p:nvGrpSpPr>
          <p:cNvPr id="24" name="Group 23">
            <a:extLst>
              <a:ext uri="{FF2B5EF4-FFF2-40B4-BE49-F238E27FC236}">
                <a16:creationId xmlns:a16="http://schemas.microsoft.com/office/drawing/2014/main" id="{31611C44-A557-AFF0-1FD1-8B0271C0D0AE}"/>
              </a:ext>
            </a:extLst>
          </p:cNvPr>
          <p:cNvGrpSpPr/>
          <p:nvPr/>
        </p:nvGrpSpPr>
        <p:grpSpPr>
          <a:xfrm>
            <a:off x="1482736" y="6669481"/>
            <a:ext cx="684000" cy="792000"/>
            <a:chOff x="4361335" y="5670994"/>
            <a:chExt cx="684000" cy="792000"/>
          </a:xfrm>
        </p:grpSpPr>
        <p:sp>
          <p:nvSpPr>
            <p:cNvPr id="25" name="Oval 24">
              <a:extLst>
                <a:ext uri="{FF2B5EF4-FFF2-40B4-BE49-F238E27FC236}">
                  <a16:creationId xmlns:a16="http://schemas.microsoft.com/office/drawing/2014/main" id="{8BE965E2-2888-4D10-7DB8-C1EC28C0E1BD}"/>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erson wearing glasses and a suit&#10;&#10;Description automatically generated with medium confidence">
              <a:extLst>
                <a:ext uri="{FF2B5EF4-FFF2-40B4-BE49-F238E27FC236}">
                  <a16:creationId xmlns:a16="http://schemas.microsoft.com/office/drawing/2014/main" id="{BB863D8C-B0C2-1C53-6B24-B81B8882F23E}"/>
                </a:ext>
              </a:extLst>
            </p:cNvPr>
            <p:cNvPicPr>
              <a:picLocks noChangeAspect="1"/>
            </p:cNvPicPr>
            <p:nvPr/>
          </p:nvPicPr>
          <p:blipFill>
            <a:blip r:embed="rId9"/>
            <a:srcRect/>
            <a:stretch>
              <a:fillRect/>
            </a:stretch>
          </p:blipFill>
          <p:spPr>
            <a:xfrm>
              <a:off x="4413263" y="5693806"/>
              <a:ext cx="590770" cy="733188"/>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sp>
        <p:nvSpPr>
          <p:cNvPr id="27" name="Google Shape;159;p25">
            <a:extLst>
              <a:ext uri="{FF2B5EF4-FFF2-40B4-BE49-F238E27FC236}">
                <a16:creationId xmlns:a16="http://schemas.microsoft.com/office/drawing/2014/main" id="{1B0A4505-63ED-4C8B-5588-BC4094F5324F}"/>
              </a:ext>
            </a:extLst>
          </p:cNvPr>
          <p:cNvSpPr txBox="1"/>
          <p:nvPr/>
        </p:nvSpPr>
        <p:spPr>
          <a:xfrm>
            <a:off x="54836" y="8640751"/>
            <a:ext cx="1035600"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苗智超</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广州实验室</a:t>
            </a:r>
          </a:p>
          <a:p>
            <a:pPr marL="0" lvl="0" indent="0" algn="ctr" rtl="0">
              <a:lnSpc>
                <a:spcPct val="115000"/>
              </a:lnSpc>
              <a:spcBef>
                <a:spcPts val="0"/>
              </a:spcBef>
              <a:spcAft>
                <a:spcPts val="0"/>
              </a:spcAft>
              <a:buNone/>
            </a:pPr>
            <a:r>
              <a:rPr lang="zh-CN" altLang="en-US" sz="500" i="1" dirty="0">
                <a:solidFill>
                  <a:schemeClr val="bg1"/>
                </a:solidFill>
              </a:rPr>
              <a:t>广州医科大学</a:t>
            </a:r>
          </a:p>
        </p:txBody>
      </p:sp>
      <p:grpSp>
        <p:nvGrpSpPr>
          <p:cNvPr id="28" name="Group 27">
            <a:extLst>
              <a:ext uri="{FF2B5EF4-FFF2-40B4-BE49-F238E27FC236}">
                <a16:creationId xmlns:a16="http://schemas.microsoft.com/office/drawing/2014/main" id="{BB9D4D80-08CD-55EF-5EA0-9FA2C6A1D32D}"/>
              </a:ext>
            </a:extLst>
          </p:cNvPr>
          <p:cNvGrpSpPr/>
          <p:nvPr/>
        </p:nvGrpSpPr>
        <p:grpSpPr>
          <a:xfrm>
            <a:off x="1463360" y="7864272"/>
            <a:ext cx="684000" cy="806405"/>
            <a:chOff x="4618962" y="4439067"/>
            <a:chExt cx="684000" cy="792000"/>
          </a:xfrm>
        </p:grpSpPr>
        <p:sp>
          <p:nvSpPr>
            <p:cNvPr id="29" name="Oval 28">
              <a:extLst>
                <a:ext uri="{FF2B5EF4-FFF2-40B4-BE49-F238E27FC236}">
                  <a16:creationId xmlns:a16="http://schemas.microsoft.com/office/drawing/2014/main" id="{9A60FA4F-F762-09C8-406B-B01795D983BD}"/>
                </a:ext>
              </a:extLst>
            </p:cNvPr>
            <p:cNvSpPr/>
            <p:nvPr>
              <p:custDataLst>
                <p:tags r:id="rId3"/>
              </p:custDataLst>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erson wearing glasses and a suit&#10;&#10;Description automatically generated with medium confidence">
              <a:extLst>
                <a:ext uri="{FF2B5EF4-FFF2-40B4-BE49-F238E27FC236}">
                  <a16:creationId xmlns:a16="http://schemas.microsoft.com/office/drawing/2014/main" id="{E876D0B0-4B44-CC2D-3C23-715370741FB0}"/>
                </a:ext>
              </a:extLst>
            </p:cNvPr>
            <p:cNvPicPr>
              <a:picLocks noChangeAspect="1"/>
            </p:cNvPicPr>
            <p:nvPr>
              <p:custDataLst>
                <p:tags r:id="rId4"/>
              </p:custDataLst>
            </p:nvPr>
          </p:nvPicPr>
          <p:blipFill>
            <a:blip r:embed="rId10"/>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31" name="Google Shape;142;p25">
            <a:extLst>
              <a:ext uri="{FF2B5EF4-FFF2-40B4-BE49-F238E27FC236}">
                <a16:creationId xmlns:a16="http://schemas.microsoft.com/office/drawing/2014/main" id="{A69AA299-3DD3-9204-9187-304519609CEA}"/>
              </a:ext>
            </a:extLst>
          </p:cNvPr>
          <p:cNvSpPr/>
          <p:nvPr>
            <p:custDataLst>
              <p:tags r:id="rId1"/>
            </p:custDataLst>
          </p:nvPr>
        </p:nvSpPr>
        <p:spPr>
          <a:xfrm>
            <a:off x="31375" y="2955108"/>
            <a:ext cx="1965927" cy="758139"/>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endPar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zh-CN" altLang="en-US" sz="1050"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39" name="组合 11">
            <a:extLst>
              <a:ext uri="{FF2B5EF4-FFF2-40B4-BE49-F238E27FC236}">
                <a16:creationId xmlns:a16="http://schemas.microsoft.com/office/drawing/2014/main" id="{D911CE5B-4774-48D6-5A39-FF22AF334BC9}"/>
              </a:ext>
            </a:extLst>
          </p:cNvPr>
          <p:cNvGrpSpPr/>
          <p:nvPr/>
        </p:nvGrpSpPr>
        <p:grpSpPr>
          <a:xfrm>
            <a:off x="2618253" y="7863123"/>
            <a:ext cx="691285" cy="807554"/>
            <a:chOff x="2660640" y="7634311"/>
            <a:chExt cx="691285" cy="807554"/>
          </a:xfrm>
        </p:grpSpPr>
        <p:sp>
          <p:nvSpPr>
            <p:cNvPr id="40" name="Oval 62">
              <a:extLst>
                <a:ext uri="{FF2B5EF4-FFF2-40B4-BE49-F238E27FC236}">
                  <a16:creationId xmlns:a16="http://schemas.microsoft.com/office/drawing/2014/main" id="{7F807FB3-9588-B5BF-D2D9-B17717D8EBFD}"/>
                </a:ext>
              </a:extLst>
            </p:cNvPr>
            <p:cNvSpPr/>
            <p:nvPr>
              <p:custDataLst>
                <p:tags r:id="rId2"/>
              </p:custDataLst>
            </p:nvPr>
          </p:nvSpPr>
          <p:spPr>
            <a:xfrm>
              <a:off x="2667925" y="7649865"/>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图片 48">
              <a:extLst>
                <a:ext uri="{FF2B5EF4-FFF2-40B4-BE49-F238E27FC236}">
                  <a16:creationId xmlns:a16="http://schemas.microsoft.com/office/drawing/2014/main" id="{397DB021-3C6D-1DDE-317E-B997BCFAA92F}"/>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971" b="98699" l="5106" r="89981">
                          <a14:foregroundMark x1="20231" y1="77746" x2="5106" y2="98699"/>
                        </a14:backgroundRemoval>
                      </a14:imgEffect>
                    </a14:imgLayer>
                  </a14:imgProps>
                </a:ext>
              </a:extLst>
            </a:blip>
            <a:srcRect l="4437" r="4397"/>
            <a:stretch/>
          </p:blipFill>
          <p:spPr>
            <a:xfrm>
              <a:off x="2660640" y="7634311"/>
              <a:ext cx="684000" cy="750279"/>
            </a:xfrm>
            <a:prstGeom prst="ellipse">
              <a:avLst/>
            </a:prstGeom>
          </p:spPr>
        </p:pic>
      </p:grpSp>
      <p:sp>
        <p:nvSpPr>
          <p:cNvPr id="44" name="文本框 30">
            <a:extLst>
              <a:ext uri="{FF2B5EF4-FFF2-40B4-BE49-F238E27FC236}">
                <a16:creationId xmlns:a16="http://schemas.microsoft.com/office/drawing/2014/main" id="{01E1EA04-477F-338C-28DB-86D85823703B}"/>
              </a:ext>
            </a:extLst>
          </p:cNvPr>
          <p:cNvSpPr txBox="1"/>
          <p:nvPr/>
        </p:nvSpPr>
        <p:spPr>
          <a:xfrm>
            <a:off x="-21123" y="3004647"/>
            <a:ext cx="1971658" cy="638636"/>
          </a:xfrm>
          <a:prstGeom prst="rect">
            <a:avLst/>
          </a:prstGeom>
          <a:noFill/>
        </p:spPr>
        <p:txBody>
          <a:bodyPr wrap="square" rtlCol="0">
            <a:spAutoFit/>
          </a:bodyPr>
          <a:lstStyle/>
          <a:p>
            <a:pPr algn="ctr"/>
            <a:r>
              <a:rPr lang="zh-CN" altLang="en-US" sz="1600" b="1" dirty="0">
                <a:solidFill>
                  <a:schemeClr val="bg1"/>
                </a:solidFill>
                <a:effectLst>
                  <a:outerShdw blurRad="38100" dist="38100" dir="2700000" algn="tl">
                    <a:srgbClr val="000000">
                      <a:alpha val="43137"/>
                    </a:srgbClr>
                  </a:outerShdw>
                </a:effectLst>
              </a:rPr>
              <a:t>刘默芳</a:t>
            </a:r>
            <a:endParaRPr lang="en-US" altLang="zh-CN" sz="1600" b="1" dirty="0">
              <a:solidFill>
                <a:schemeClr val="bg1"/>
              </a:solidFill>
              <a:effectLst>
                <a:outerShdw blurRad="38100" dist="38100" dir="2700000" algn="tl">
                  <a:srgbClr val="000000">
                    <a:alpha val="43137"/>
                  </a:srgbClr>
                </a:outerShdw>
              </a:effectLst>
            </a:endParaRPr>
          </a:p>
          <a:p>
            <a:pPr algn="ctr"/>
            <a:r>
              <a:rPr kumimoji="0" lang="zh-CN" altLang="en-US" sz="105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90204"/>
              </a:rPr>
              <a:t>研究员</a:t>
            </a:r>
            <a:endParaRPr lang="en-US" altLang="zh-CN" sz="1050" b="1" dirty="0">
              <a:solidFill>
                <a:schemeClr val="bg1"/>
              </a:solidFill>
              <a:effectLst>
                <a:outerShdw blurRad="38100" dist="38100" dir="2700000" algn="tl">
                  <a:srgbClr val="000000">
                    <a:alpha val="43137"/>
                  </a:srgbClr>
                </a:outerShdw>
              </a:effectLst>
            </a:endParaRPr>
          </a:p>
          <a:p>
            <a:pPr algn="ctr"/>
            <a:r>
              <a:rPr kumimoji="0" lang="zh-CN" altLang="en-US" sz="9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20204"/>
              </a:rPr>
              <a:t>中科院分子细胞科学卓越创新中心</a:t>
            </a:r>
            <a:endParaRPr lang="en-US" altLang="zh-CN" sz="800" dirty="0">
              <a:solidFill>
                <a:schemeClr val="bg1"/>
              </a:solidFill>
              <a:effectLst>
                <a:outerShdw blurRad="38100" dist="38100" dir="2700000" algn="tl">
                  <a:srgbClr val="000000">
                    <a:alpha val="43137"/>
                  </a:srgbClr>
                </a:outerShdw>
              </a:effectLst>
            </a:endParaRPr>
          </a:p>
        </p:txBody>
      </p:sp>
      <p:sp>
        <p:nvSpPr>
          <p:cNvPr id="45" name="Google Shape;160;p25">
            <a:extLst>
              <a:ext uri="{FF2B5EF4-FFF2-40B4-BE49-F238E27FC236}">
                <a16:creationId xmlns:a16="http://schemas.microsoft.com/office/drawing/2014/main" id="{821F2EA1-E56D-EADE-0594-0ADC819C43E9}"/>
              </a:ext>
            </a:extLst>
          </p:cNvPr>
          <p:cNvSpPr txBox="1"/>
          <p:nvPr/>
        </p:nvSpPr>
        <p:spPr>
          <a:xfrm>
            <a:off x="1296029" y="8708364"/>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CN" sz="800" b="1" dirty="0">
                <a:solidFill>
                  <a:schemeClr val="bg1"/>
                </a:solidFill>
              </a:rPr>
              <a:t>黄</a:t>
            </a:r>
            <a:r>
              <a:rPr lang="zh-CN" altLang="en-US" sz="800" b="1" dirty="0">
                <a:solidFill>
                  <a:schemeClr val="bg1"/>
                </a:solidFill>
              </a:rPr>
              <a:t>林</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endParaRPr sz="500" i="1" dirty="0">
              <a:solidFill>
                <a:schemeClr val="bg1"/>
              </a:solidFill>
            </a:endParaRPr>
          </a:p>
        </p:txBody>
      </p:sp>
      <p:sp>
        <p:nvSpPr>
          <p:cNvPr id="46" name="Google Shape;160;p25">
            <a:extLst>
              <a:ext uri="{FF2B5EF4-FFF2-40B4-BE49-F238E27FC236}">
                <a16:creationId xmlns:a16="http://schemas.microsoft.com/office/drawing/2014/main" id="{6332CD1B-8811-54ED-A0DA-4BBBA63601DC}"/>
              </a:ext>
            </a:extLst>
          </p:cNvPr>
          <p:cNvSpPr txBox="1"/>
          <p:nvPr/>
        </p:nvSpPr>
        <p:spPr>
          <a:xfrm>
            <a:off x="2452914" y="8713452"/>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王金凯</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中山大学中山医学院</a:t>
            </a:r>
          </a:p>
        </p:txBody>
      </p:sp>
      <p:pic>
        <p:nvPicPr>
          <p:cNvPr id="47" name="图片 53">
            <a:extLst>
              <a:ext uri="{FF2B5EF4-FFF2-40B4-BE49-F238E27FC236}">
                <a16:creationId xmlns:a16="http://schemas.microsoft.com/office/drawing/2014/main" id="{00432C12-9D08-F50C-1DC4-23A637F9D35A}"/>
              </a:ext>
            </a:extLst>
          </p:cNvPr>
          <p:cNvPicPr>
            <a:picLocks noChangeAspect="1"/>
          </p:cNvPicPr>
          <p:nvPr/>
        </p:nvPicPr>
        <p:blipFill rotWithShape="1">
          <a:blip r:embed="rId13"/>
          <a:srcRect l="3171" t="3554" r="2556" b="2805"/>
          <a:stretch/>
        </p:blipFill>
        <p:spPr>
          <a:xfrm>
            <a:off x="2745532" y="2306426"/>
            <a:ext cx="741475" cy="736503"/>
          </a:xfrm>
          <a:prstGeom prst="rect">
            <a:avLst/>
          </a:prstGeom>
        </p:spPr>
      </p:pic>
      <p:pic>
        <p:nvPicPr>
          <p:cNvPr id="48" name="Picture 47">
            <a:extLst>
              <a:ext uri="{FF2B5EF4-FFF2-40B4-BE49-F238E27FC236}">
                <a16:creationId xmlns:a16="http://schemas.microsoft.com/office/drawing/2014/main" id="{F28026FF-0AF1-E776-544F-D1171A1A20FE}"/>
              </a:ext>
            </a:extLst>
          </p:cNvPr>
          <p:cNvPicPr>
            <a:picLocks noChangeAspect="1"/>
          </p:cNvPicPr>
          <p:nvPr/>
        </p:nvPicPr>
        <p:blipFill>
          <a:blip r:embed="rId14"/>
          <a:stretch>
            <a:fillRect/>
          </a:stretch>
        </p:blipFill>
        <p:spPr>
          <a:xfrm>
            <a:off x="1838759" y="2294779"/>
            <a:ext cx="744721" cy="758139"/>
          </a:xfrm>
          <a:prstGeom prst="rect">
            <a:avLst/>
          </a:prstGeom>
        </p:spPr>
      </p:pic>
      <p:pic>
        <p:nvPicPr>
          <p:cNvPr id="49" name="图片 44">
            <a:extLst>
              <a:ext uri="{FF2B5EF4-FFF2-40B4-BE49-F238E27FC236}">
                <a16:creationId xmlns:a16="http://schemas.microsoft.com/office/drawing/2014/main" id="{E33DA922-C6A5-1F9B-1EA1-B6D4134046E0}"/>
              </a:ext>
            </a:extLst>
          </p:cNvPr>
          <p:cNvPicPr>
            <a:picLocks noChangeAspect="1"/>
          </p:cNvPicPr>
          <p:nvPr/>
        </p:nvPicPr>
        <p:blipFill>
          <a:blip r:embed="rId15"/>
          <a:stretch>
            <a:fillRect/>
          </a:stretch>
        </p:blipFill>
        <p:spPr>
          <a:xfrm>
            <a:off x="216816" y="1478952"/>
            <a:ext cx="1343188" cy="1499918"/>
          </a:xfrm>
          <a:prstGeom prst="rect">
            <a:avLst/>
          </a:prstGeom>
        </p:spPr>
      </p:pic>
      <p:pic>
        <p:nvPicPr>
          <p:cNvPr id="50" name="Google Shape;139;p25">
            <a:extLst>
              <a:ext uri="{FF2B5EF4-FFF2-40B4-BE49-F238E27FC236}">
                <a16:creationId xmlns:a16="http://schemas.microsoft.com/office/drawing/2014/main" id="{5B4BD4FF-FE69-2D2D-7B55-0EAB2ECA84C4}"/>
              </a:ext>
            </a:extLst>
          </p:cNvPr>
          <p:cNvPicPr preferRelativeResize="0">
            <a:picLocks noChangeAspect="1"/>
          </p:cNvPicPr>
          <p:nvPr/>
        </p:nvPicPr>
        <p:blipFill rotWithShape="1">
          <a:blip r:embed="rId16"/>
          <a:srcRect/>
          <a:stretch>
            <a:fillRect/>
          </a:stretch>
        </p:blipFill>
        <p:spPr>
          <a:xfrm>
            <a:off x="1240364" y="9325880"/>
            <a:ext cx="342637" cy="341543"/>
          </a:xfrm>
          <a:prstGeom prst="ellipse">
            <a:avLst/>
          </a:prstGeom>
          <a:noFill/>
          <a:ln>
            <a:noFill/>
          </a:ln>
        </p:spPr>
      </p:pic>
      <p:pic>
        <p:nvPicPr>
          <p:cNvPr id="51" name="图片 22">
            <a:extLst>
              <a:ext uri="{FF2B5EF4-FFF2-40B4-BE49-F238E27FC236}">
                <a16:creationId xmlns:a16="http://schemas.microsoft.com/office/drawing/2014/main" id="{712A44A4-A2FC-0D6D-330A-25FB49C1019E}"/>
              </a:ext>
            </a:extLst>
          </p:cNvPr>
          <p:cNvPicPr>
            <a:picLocks noChangeAspect="1"/>
          </p:cNvPicPr>
          <p:nvPr/>
        </p:nvPicPr>
        <p:blipFill rotWithShape="1">
          <a:blip r:embed="rId17">
            <a:extLst>
              <a:ext uri="{28A0092B-C50C-407E-A947-70E740481C1C}">
                <a14:useLocalDpi xmlns:a14="http://schemas.microsoft.com/office/drawing/2010/main" val="0"/>
              </a:ext>
            </a:extLst>
          </a:blip>
          <a:srcRect l="9422" t="8117" r="10100" b="11709"/>
          <a:stretch>
            <a:fillRect/>
          </a:stretch>
        </p:blipFill>
        <p:spPr>
          <a:xfrm>
            <a:off x="1673005" y="9325173"/>
            <a:ext cx="351185" cy="349850"/>
          </a:xfrm>
          <a:prstGeom prst="ellipse">
            <a:avLst/>
          </a:prstGeom>
        </p:spPr>
      </p:pic>
      <p:pic>
        <p:nvPicPr>
          <p:cNvPr id="52" name="Picture 2" descr="中山大学孙逸仙纪念医院深汕中心医院2020年行政后勤岗位招聘启事 第二批">
            <a:extLst>
              <a:ext uri="{FF2B5EF4-FFF2-40B4-BE49-F238E27FC236}">
                <a16:creationId xmlns:a16="http://schemas.microsoft.com/office/drawing/2014/main" id="{EE3122BD-E065-99A6-48F8-B0AC7218CF1F}"/>
              </a:ext>
            </a:extLst>
          </p:cNvPr>
          <p:cNvPicPr>
            <a:picLocks noChangeAspect="1" noChangeArrowheads="1"/>
          </p:cNvPicPr>
          <p:nvPr/>
        </p:nvPicPr>
        <p:blipFill>
          <a:blip r:embed="rId18">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2114194" y="9319677"/>
            <a:ext cx="420112" cy="3477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780</Words>
  <Application>Microsoft Macintosh PowerPoint</Application>
  <PresentationFormat>Custom</PresentationFormat>
  <Paragraphs>47</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Calibri</vt:lpstr>
      <vt:lpstr>Microsoft YaHei</vt:lpstr>
      <vt:lpstr>Arial</vt:lpstr>
      <vt:lpstr>Times New Roman</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Zhou Lingling</cp:lastModifiedBy>
  <cp:revision>148</cp:revision>
  <cp:lastPrinted>2024-01-10T00:38:30Z</cp:lastPrinted>
  <dcterms:created xsi:type="dcterms:W3CDTF">2023-11-28T10:04:21Z</dcterms:created>
  <dcterms:modified xsi:type="dcterms:W3CDTF">2024-01-10T01:10:42Z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